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Lst>
  <p:sldSz cx="18288000" cy="10287000"/>
  <p:notesSz cx="6858000" cy="9144000"/>
  <p:embeddedFontLst>
    <p:embeddedFont>
      <p:font typeface="Bebas Neue" charset="1" panose="00000500000000000000"/>
      <p:regular r:id="rId6"/>
    </p:embeddedFont>
    <p:embeddedFont>
      <p:font typeface="Bebas Neue Bold" charset="1" panose="020B0606020202050201"/>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ssistant Regular" charset="1" panose="00000500000000000000"/>
      <p:regular r:id="rId12"/>
    </p:embeddedFont>
    <p:embeddedFont>
      <p:font typeface="Assistant Regular Bold" charset="1" panose="00000700000000000000"/>
      <p:regular r:id="rId13"/>
    </p:embeddedFont>
    <p:embeddedFont>
      <p:font typeface="Montserrat" charset="1" panose="00000500000000000000"/>
      <p:regular r:id="rId14"/>
    </p:embeddedFont>
    <p:embeddedFont>
      <p:font typeface="Montserrat Bold" charset="1" panose="00000600000000000000"/>
      <p:regular r:id="rId15"/>
    </p:embeddedFont>
    <p:embeddedFont>
      <p:font typeface="Montserrat Italics" charset="1" panose="00000500000000000000"/>
      <p:regular r:id="rId16"/>
    </p:embeddedFont>
    <p:embeddedFont>
      <p:font typeface="Montserrat Bold Italics" charset="1" panose="00000600000000000000"/>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
      <p:font typeface="Open Sauce Bold Italics" charset="1" panose="00000800000000000000"/>
      <p:regular r:id="rId21"/>
    </p:embeddedFont>
    <p:embeddedFont>
      <p:font typeface="Horizon" charset="1" panose="02000500000000000000"/>
      <p:regular r:id="rId22"/>
    </p:embeddedFont>
    <p:embeddedFont>
      <p:font typeface="Paytone One"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gif" Type="http://schemas.openxmlformats.org/officeDocument/2006/relationships/image"/><Relationship Id="rId4" Target="../media/image3.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gif" Type="http://schemas.openxmlformats.org/officeDocument/2006/relationships/image"/><Relationship Id="rId3" Target="../media/image21.png" Type="http://schemas.openxmlformats.org/officeDocument/2006/relationships/image"/><Relationship Id="rId4" Target="../media/image9.png" Type="http://schemas.openxmlformats.org/officeDocument/2006/relationships/image"/><Relationship Id="rId5" Target="../media/image2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gif"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gif" Type="http://schemas.openxmlformats.org/officeDocument/2006/relationships/image"/><Relationship Id="rId3" Target="../media/image9.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0.png" Type="http://schemas.openxmlformats.org/officeDocument/2006/relationships/image"/><Relationship Id="rId4" Target="../media/image13.gif"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gif"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gif"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gif" Type="http://schemas.openxmlformats.org/officeDocument/2006/relationships/image"/><Relationship Id="rId4" Target="../media/image16.gif" Type="http://schemas.openxmlformats.org/officeDocument/2006/relationships/image"/><Relationship Id="rId5"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gif" Type="http://schemas.openxmlformats.org/officeDocument/2006/relationships/image"/><Relationship Id="rId3" Target="../media/image16.gif" Type="http://schemas.openxmlformats.org/officeDocument/2006/relationships/image"/><Relationship Id="rId4" Target="../media/image9.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5.gif" Type="http://schemas.openxmlformats.org/officeDocument/2006/relationships/image"/><Relationship Id="rId4" Target="../media/image2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gif" Type="http://schemas.openxmlformats.org/officeDocument/2006/relationships/image"/><Relationship Id="rId3" Target="../media/image21.png" Type="http://schemas.openxmlformats.org/officeDocument/2006/relationships/image"/><Relationship Id="rId4" Target="../media/image9.png" Type="http://schemas.openxmlformats.org/officeDocument/2006/relationships/image"/><Relationship Id="rId5" Target="../media/image22.png" Type="http://schemas.openxmlformats.org/officeDocument/2006/relationships/image"/><Relationship Id="rId6" Target="../media/image23.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5E5C"/>
        </a:solidFill>
      </p:bgPr>
    </p:bg>
    <p:spTree>
      <p:nvGrpSpPr>
        <p:cNvPr id="1" name=""/>
        <p:cNvGrpSpPr/>
        <p:nvPr/>
      </p:nvGrpSpPr>
      <p:grpSpPr>
        <a:xfrm>
          <a:off x="0" y="0"/>
          <a:ext cx="0" cy="0"/>
          <a:chOff x="0" y="0"/>
          <a:chExt cx="0" cy="0"/>
        </a:xfrm>
      </p:grpSpPr>
      <p:grpSp>
        <p:nvGrpSpPr>
          <p:cNvPr name="Group 2" id="2"/>
          <p:cNvGrpSpPr/>
          <p:nvPr/>
        </p:nvGrpSpPr>
        <p:grpSpPr>
          <a:xfrm rot="0">
            <a:off x="8261396" y="7117573"/>
            <a:ext cx="8997904" cy="1075254"/>
            <a:chOff x="0" y="0"/>
            <a:chExt cx="2369818" cy="283194"/>
          </a:xfrm>
        </p:grpSpPr>
        <p:sp>
          <p:nvSpPr>
            <p:cNvPr name="Freeform 3" id="3"/>
            <p:cNvSpPr/>
            <p:nvPr/>
          </p:nvSpPr>
          <p:spPr>
            <a:xfrm>
              <a:off x="0" y="0"/>
              <a:ext cx="2369819" cy="283194"/>
            </a:xfrm>
            <a:custGeom>
              <a:avLst/>
              <a:gdLst/>
              <a:ahLst/>
              <a:cxnLst/>
              <a:rect r="r" b="b" t="t" l="l"/>
              <a:pathLst>
                <a:path h="283194" w="2369819">
                  <a:moveTo>
                    <a:pt x="43881" y="0"/>
                  </a:moveTo>
                  <a:lnTo>
                    <a:pt x="2325937" y="0"/>
                  </a:lnTo>
                  <a:cubicBezTo>
                    <a:pt x="2350172" y="0"/>
                    <a:pt x="2369819" y="19646"/>
                    <a:pt x="2369819" y="43881"/>
                  </a:cubicBezTo>
                  <a:lnTo>
                    <a:pt x="2369819" y="239313"/>
                  </a:lnTo>
                  <a:cubicBezTo>
                    <a:pt x="2369819" y="263548"/>
                    <a:pt x="2350172" y="283194"/>
                    <a:pt x="2325937" y="283194"/>
                  </a:cubicBezTo>
                  <a:lnTo>
                    <a:pt x="43881" y="283194"/>
                  </a:lnTo>
                  <a:cubicBezTo>
                    <a:pt x="19646" y="283194"/>
                    <a:pt x="0" y="263548"/>
                    <a:pt x="0" y="239313"/>
                  </a:cubicBezTo>
                  <a:lnTo>
                    <a:pt x="0" y="43881"/>
                  </a:lnTo>
                  <a:cubicBezTo>
                    <a:pt x="0" y="19646"/>
                    <a:pt x="19646" y="0"/>
                    <a:pt x="43881" y="0"/>
                  </a:cubicBezTo>
                  <a:close/>
                </a:path>
              </a:pathLst>
            </a:custGeom>
            <a:solidFill>
              <a:srgbClr val="C5AEDC"/>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1410051" y="1210130"/>
            <a:ext cx="3139017" cy="3139017"/>
            <a:chOff x="0" y="0"/>
            <a:chExt cx="812800" cy="812800"/>
          </a:xfrm>
        </p:grpSpPr>
        <p:sp>
          <p:nvSpPr>
            <p:cNvPr name="Freeform 6" id="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0C2"/>
            </a:soli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150"/>
                </a:lnSpc>
              </a:pPr>
            </a:p>
          </p:txBody>
        </p:sp>
      </p:grpSp>
      <p:pic>
        <p:nvPicPr>
          <p:cNvPr name="Picture 8" id="8"/>
          <p:cNvPicPr>
            <a:picLocks noChangeAspect="true"/>
          </p:cNvPicPr>
          <p:nvPr/>
        </p:nvPicPr>
        <p:blipFill>
          <a:blip r:embed="rId2"/>
          <a:srcRect l="0" t="0" r="0" b="0"/>
          <a:stretch>
            <a:fillRect/>
          </a:stretch>
        </p:blipFill>
        <p:spPr>
          <a:xfrm flipH="false" flipV="false" rot="0">
            <a:off x="16414187" y="7339425"/>
            <a:ext cx="631549" cy="631549"/>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1766247" y="1566325"/>
            <a:ext cx="2426626" cy="2426626"/>
          </a:xfrm>
          <a:prstGeom prst="rect">
            <a:avLst/>
          </a:prstGeom>
        </p:spPr>
      </p:pic>
      <p:grpSp>
        <p:nvGrpSpPr>
          <p:cNvPr name="Group 10" id="10"/>
          <p:cNvGrpSpPr>
            <a:grpSpLocks noChangeAspect="true"/>
          </p:cNvGrpSpPr>
          <p:nvPr/>
        </p:nvGrpSpPr>
        <p:grpSpPr>
          <a:xfrm rot="0">
            <a:off x="1271843" y="1866275"/>
            <a:ext cx="6554450" cy="6554450"/>
            <a:chOff x="0" y="0"/>
            <a:chExt cx="3331210" cy="3331210"/>
          </a:xfrm>
        </p:grpSpPr>
        <p:sp>
          <p:nvSpPr>
            <p:cNvPr name="Freeform 11" id="11"/>
            <p:cNvSpPr/>
            <p:nvPr/>
          </p:nvSpPr>
          <p:spPr>
            <a:xfrm>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50037" r="0" t="0" b="0"/>
              </a:stretch>
            </a:blipFill>
          </p:spPr>
        </p:sp>
      </p:grpSp>
      <p:sp>
        <p:nvSpPr>
          <p:cNvPr name="TextBox 12" id="12"/>
          <p:cNvSpPr txBox="true"/>
          <p:nvPr/>
        </p:nvSpPr>
        <p:spPr>
          <a:xfrm rot="0">
            <a:off x="8261396" y="1986947"/>
            <a:ext cx="10026604" cy="4724400"/>
          </a:xfrm>
          <a:prstGeom prst="rect">
            <a:avLst/>
          </a:prstGeom>
        </p:spPr>
        <p:txBody>
          <a:bodyPr anchor="t" rtlCol="false" tIns="0" lIns="0" bIns="0" rIns="0">
            <a:spAutoFit/>
          </a:bodyPr>
          <a:lstStyle/>
          <a:p>
            <a:pPr>
              <a:lnSpc>
                <a:spcPts val="13200"/>
              </a:lnSpc>
            </a:pPr>
            <a:r>
              <a:rPr lang="en-US" sz="11000">
                <a:solidFill>
                  <a:srgbClr val="FFFFFF"/>
                </a:solidFill>
                <a:latin typeface="Paytone One"/>
              </a:rPr>
              <a:t>Hardware Insights</a:t>
            </a:r>
          </a:p>
          <a:p>
            <a:pPr>
              <a:lnSpc>
                <a:spcPts val="10800"/>
              </a:lnSpc>
            </a:pPr>
            <a:r>
              <a:rPr lang="en-US" sz="9000">
                <a:solidFill>
                  <a:srgbClr val="FFFFFF"/>
                </a:solidFill>
                <a:latin typeface="Paytone One"/>
              </a:rPr>
              <a:t>Consumer Goods </a:t>
            </a:r>
          </a:p>
        </p:txBody>
      </p:sp>
      <p:sp>
        <p:nvSpPr>
          <p:cNvPr name="TextBox 13" id="13"/>
          <p:cNvSpPr txBox="true"/>
          <p:nvPr/>
        </p:nvSpPr>
        <p:spPr>
          <a:xfrm rot="0">
            <a:off x="8522128" y="7264675"/>
            <a:ext cx="10615957" cy="771525"/>
          </a:xfrm>
          <a:prstGeom prst="rect">
            <a:avLst/>
          </a:prstGeom>
        </p:spPr>
        <p:txBody>
          <a:bodyPr anchor="t" rtlCol="false" tIns="0" lIns="0" bIns="0" rIns="0">
            <a:spAutoFit/>
          </a:bodyPr>
          <a:lstStyle/>
          <a:p>
            <a:pPr algn="l">
              <a:lnSpc>
                <a:spcPts val="6000"/>
              </a:lnSpc>
            </a:pPr>
            <a:r>
              <a:rPr lang="en-US" sz="5000">
                <a:solidFill>
                  <a:srgbClr val="FFFFFF"/>
                </a:solidFill>
                <a:latin typeface="Bebas Neue"/>
              </a:rPr>
              <a:t>#codebasicsresumeprojectchallenge</a:t>
            </a:r>
          </a:p>
        </p:txBody>
      </p:sp>
      <p:sp>
        <p:nvSpPr>
          <p:cNvPr name="TextBox 14" id="14"/>
          <p:cNvSpPr txBox="true"/>
          <p:nvPr/>
        </p:nvSpPr>
        <p:spPr>
          <a:xfrm rot="0">
            <a:off x="12245998" y="9410043"/>
            <a:ext cx="6042002" cy="590550"/>
          </a:xfrm>
          <a:prstGeom prst="rect">
            <a:avLst/>
          </a:prstGeom>
        </p:spPr>
        <p:txBody>
          <a:bodyPr anchor="t" rtlCol="false" tIns="0" lIns="0" bIns="0" rIns="0">
            <a:spAutoFit/>
          </a:bodyPr>
          <a:lstStyle/>
          <a:p>
            <a:pPr>
              <a:lnSpc>
                <a:spcPts val="4799"/>
              </a:lnSpc>
            </a:pPr>
            <a:r>
              <a:rPr lang="en-US" sz="3999">
                <a:solidFill>
                  <a:srgbClr val="FFFFFF"/>
                </a:solidFill>
                <a:latin typeface="Paytone One"/>
              </a:rPr>
              <a:t>Made By : Siddhi Joshi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5E5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031311" y="7054808"/>
            <a:ext cx="7249229" cy="7127222"/>
          </a:xfrm>
          <a:prstGeom prst="rect">
            <a:avLst/>
          </a:prstGeom>
        </p:spPr>
      </p:pic>
      <p:pic>
        <p:nvPicPr>
          <p:cNvPr name="Picture 3" id="3"/>
          <p:cNvPicPr>
            <a:picLocks noChangeAspect="true"/>
          </p:cNvPicPr>
          <p:nvPr/>
        </p:nvPicPr>
        <p:blipFill>
          <a:blip r:embed="rId3"/>
          <a:srcRect l="219" t="0" r="7204" b="0"/>
          <a:stretch>
            <a:fillRect/>
          </a:stretch>
        </p:blipFill>
        <p:spPr>
          <a:xfrm flipH="false" flipV="false" rot="0">
            <a:off x="9144000" y="3677160"/>
            <a:ext cx="8204494" cy="469424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5135797" y="526904"/>
            <a:ext cx="1814638" cy="1858784"/>
          </a:xfrm>
          <a:prstGeom prst="rect">
            <a:avLst/>
          </a:prstGeom>
        </p:spPr>
      </p:pic>
      <p:sp>
        <p:nvSpPr>
          <p:cNvPr name="TextBox 5" id="5"/>
          <p:cNvSpPr txBox="true"/>
          <p:nvPr/>
        </p:nvSpPr>
        <p:spPr>
          <a:xfrm rot="0">
            <a:off x="450842" y="-561"/>
            <a:ext cx="17386317" cy="2790825"/>
          </a:xfrm>
          <a:prstGeom prst="rect">
            <a:avLst/>
          </a:prstGeom>
        </p:spPr>
        <p:txBody>
          <a:bodyPr anchor="t" rtlCol="false" tIns="0" lIns="0" bIns="0" rIns="0">
            <a:spAutoFit/>
          </a:bodyPr>
          <a:lstStyle/>
          <a:p>
            <a:pPr>
              <a:lnSpc>
                <a:spcPts val="9000"/>
              </a:lnSpc>
            </a:pPr>
            <a:r>
              <a:rPr lang="en-US" sz="7500">
                <a:solidFill>
                  <a:srgbClr val="FFFFFF"/>
                </a:solidFill>
                <a:latin typeface="Paytone One"/>
              </a:rPr>
              <a:t>Question 7.</a:t>
            </a:r>
          </a:p>
          <a:p>
            <a:pPr>
              <a:lnSpc>
                <a:spcPts val="2999"/>
              </a:lnSpc>
            </a:pPr>
            <a:r>
              <a:rPr lang="en-US" sz="2499">
                <a:solidFill>
                  <a:srgbClr val="FFFFFF"/>
                </a:solidFill>
                <a:latin typeface="Paytone One"/>
              </a:rPr>
              <a:t>Get the complete report of the Gross sales amount for the customer “Atliq Exclusive” for each month. This analysis helps to get an idea of low and high-performing months and take strategic decisions. </a:t>
            </a:r>
          </a:p>
          <a:p>
            <a:pPr>
              <a:lnSpc>
                <a:spcPts val="2400"/>
              </a:lnSpc>
            </a:pPr>
            <a:r>
              <a:rPr lang="en-US" sz="2000">
                <a:solidFill>
                  <a:srgbClr val="FFFFFF"/>
                </a:solidFill>
                <a:latin typeface="Paytone One"/>
              </a:rPr>
              <a:t>The final report contains these columns: ◉ Month ◉ Year ◉ Gross sales Amount </a:t>
            </a:r>
          </a:p>
          <a:p>
            <a:pPr algn="l" marL="0" indent="0" lvl="0">
              <a:lnSpc>
                <a:spcPts val="4799"/>
              </a:lnSpc>
              <a:spcBef>
                <a:spcPct val="0"/>
              </a:spcBef>
            </a:pPr>
          </a:p>
        </p:txBody>
      </p:sp>
      <p:pic>
        <p:nvPicPr>
          <p:cNvPr name="Picture 6" id="6"/>
          <p:cNvPicPr>
            <a:picLocks noChangeAspect="true"/>
          </p:cNvPicPr>
          <p:nvPr/>
        </p:nvPicPr>
        <p:blipFill>
          <a:blip r:embed="rId5"/>
          <a:srcRect l="0" t="0" r="0" b="0"/>
          <a:stretch>
            <a:fillRect/>
          </a:stretch>
        </p:blipFill>
        <p:spPr>
          <a:xfrm flipH="false" flipV="false" rot="0">
            <a:off x="1702431" y="3110464"/>
            <a:ext cx="5030974" cy="5827635"/>
          </a:xfrm>
          <a:prstGeom prst="rect">
            <a:avLst/>
          </a:prstGeom>
        </p:spPr>
      </p:pic>
      <p:sp>
        <p:nvSpPr>
          <p:cNvPr name="TextBox 7" id="7"/>
          <p:cNvSpPr txBox="true"/>
          <p:nvPr/>
        </p:nvSpPr>
        <p:spPr>
          <a:xfrm rot="0">
            <a:off x="2135566" y="2328538"/>
            <a:ext cx="14659687" cy="1003300"/>
          </a:xfrm>
          <a:prstGeom prst="rect">
            <a:avLst/>
          </a:prstGeom>
        </p:spPr>
        <p:txBody>
          <a:bodyPr anchor="t" rtlCol="false" tIns="0" lIns="0" bIns="0" rIns="0">
            <a:spAutoFit/>
          </a:bodyPr>
          <a:lstStyle/>
          <a:p>
            <a:pPr algn="ctr">
              <a:lnSpc>
                <a:spcPts val="2600"/>
              </a:lnSpc>
            </a:pPr>
            <a:r>
              <a:rPr lang="en-US" sz="2000">
                <a:solidFill>
                  <a:srgbClr val="FFFFFF"/>
                </a:solidFill>
                <a:latin typeface="Horizon"/>
              </a:rPr>
              <a:t> </a:t>
            </a:r>
            <a:r>
              <a:rPr lang="en-US" sz="2000">
                <a:solidFill>
                  <a:srgbClr val="FFFFFF"/>
                </a:solidFill>
                <a:latin typeface="Horizon"/>
              </a:rPr>
              <a:t>Report of the Gross sales amount for the customer “Atliq Exclusive” for each month.</a:t>
            </a:r>
          </a:p>
          <a:p>
            <a:pPr algn="ctr" marL="0" indent="0" lvl="0">
              <a:lnSpc>
                <a:spcPts val="2600"/>
              </a:lnSpc>
              <a:spcBef>
                <a:spcPct val="0"/>
              </a:spcBef>
            </a:pPr>
          </a:p>
        </p:txBody>
      </p:sp>
      <p:sp>
        <p:nvSpPr>
          <p:cNvPr name="TextBox 8" id="8"/>
          <p:cNvSpPr txBox="true"/>
          <p:nvPr/>
        </p:nvSpPr>
        <p:spPr>
          <a:xfrm rot="0">
            <a:off x="1602998" y="9049407"/>
            <a:ext cx="15082004" cy="786765"/>
          </a:xfrm>
          <a:prstGeom prst="rect">
            <a:avLst/>
          </a:prstGeom>
        </p:spPr>
        <p:txBody>
          <a:bodyPr anchor="t" rtlCol="false" tIns="0" lIns="0" bIns="0" rIns="0">
            <a:spAutoFit/>
          </a:bodyPr>
          <a:lstStyle/>
          <a:p>
            <a:pPr algn="ctr">
              <a:lnSpc>
                <a:spcPts val="3150"/>
              </a:lnSpc>
              <a:spcBef>
                <a:spcPct val="0"/>
              </a:spcBef>
            </a:pPr>
            <a:r>
              <a:rPr lang="en-US" sz="2100">
                <a:solidFill>
                  <a:srgbClr val="FFFFFF"/>
                </a:solidFill>
                <a:latin typeface="Open Sauce Bold"/>
              </a:rPr>
              <a:t>Through the reports, it can be seen that in 2020, November had the highest gross_sale and March had the lowest.</a:t>
            </a:r>
          </a:p>
          <a:p>
            <a:pPr algn="ctr">
              <a:lnSpc>
                <a:spcPts val="3150"/>
              </a:lnSpc>
              <a:spcBef>
                <a:spcPct val="0"/>
              </a:spcBef>
            </a:pPr>
            <a:r>
              <a:rPr lang="en-US" sz="2100">
                <a:solidFill>
                  <a:srgbClr val="FFFFFF"/>
                </a:solidFill>
                <a:latin typeface="Open Sauce Bold"/>
              </a:rPr>
              <a:t>Whereas in 2021, January had the highest sales and August had the lowest sales.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5E5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919610" y="1618820"/>
            <a:ext cx="14448781" cy="801994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4989450" y="7925115"/>
            <a:ext cx="3298550" cy="2666370"/>
          </a:xfrm>
          <a:prstGeom prst="rect">
            <a:avLst/>
          </a:prstGeom>
        </p:spPr>
      </p:pic>
      <p:sp>
        <p:nvSpPr>
          <p:cNvPr name="TextBox 4" id="4"/>
          <p:cNvSpPr txBox="true"/>
          <p:nvPr/>
        </p:nvSpPr>
        <p:spPr>
          <a:xfrm rot="0">
            <a:off x="450842" y="-561"/>
            <a:ext cx="17386317" cy="2114550"/>
          </a:xfrm>
          <a:prstGeom prst="rect">
            <a:avLst/>
          </a:prstGeom>
        </p:spPr>
        <p:txBody>
          <a:bodyPr anchor="t" rtlCol="false" tIns="0" lIns="0" bIns="0" rIns="0">
            <a:spAutoFit/>
          </a:bodyPr>
          <a:lstStyle/>
          <a:p>
            <a:pPr>
              <a:lnSpc>
                <a:spcPts val="9000"/>
              </a:lnSpc>
            </a:pPr>
            <a:r>
              <a:rPr lang="en-US" sz="7500">
                <a:solidFill>
                  <a:srgbClr val="FFFFFF"/>
                </a:solidFill>
                <a:latin typeface="Paytone One"/>
              </a:rPr>
              <a:t>Question 7. (Contd.)</a:t>
            </a:r>
          </a:p>
          <a:p>
            <a:pPr>
              <a:lnSpc>
                <a:spcPts val="2999"/>
              </a:lnSpc>
            </a:pPr>
          </a:p>
          <a:p>
            <a:pPr algn="l" marL="0" indent="0" lvl="0">
              <a:lnSpc>
                <a:spcPts val="479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3360"/>
            <a:ext cx="18288000" cy="3192692"/>
            <a:chOff x="0" y="0"/>
            <a:chExt cx="4816593" cy="840874"/>
          </a:xfrm>
        </p:grpSpPr>
        <p:sp>
          <p:nvSpPr>
            <p:cNvPr name="Freeform 3" id="3"/>
            <p:cNvSpPr/>
            <p:nvPr/>
          </p:nvSpPr>
          <p:spPr>
            <a:xfrm>
              <a:off x="0" y="0"/>
              <a:ext cx="4816592" cy="840874"/>
            </a:xfrm>
            <a:custGeom>
              <a:avLst/>
              <a:gdLst/>
              <a:ahLst/>
              <a:cxnLst/>
              <a:rect r="r" b="b" t="t" l="l"/>
              <a:pathLst>
                <a:path h="840874" w="4816592">
                  <a:moveTo>
                    <a:pt x="0" y="0"/>
                  </a:moveTo>
                  <a:lnTo>
                    <a:pt x="4816592" y="0"/>
                  </a:lnTo>
                  <a:lnTo>
                    <a:pt x="4816592" y="840874"/>
                  </a:lnTo>
                  <a:lnTo>
                    <a:pt x="0" y="840874"/>
                  </a:lnTo>
                  <a:close/>
                </a:path>
              </a:pathLst>
            </a:custGeom>
            <a:solidFill>
              <a:srgbClr val="055E5C"/>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150"/>
                </a:lnSpc>
              </a:pPr>
            </a:p>
          </p:txBody>
        </p:sp>
      </p:grpSp>
      <p:sp>
        <p:nvSpPr>
          <p:cNvPr name="AutoShape 5" id="5"/>
          <p:cNvSpPr/>
          <p:nvPr/>
        </p:nvSpPr>
        <p:spPr>
          <a:xfrm rot="-5400000">
            <a:off x="5362912" y="7380208"/>
            <a:ext cx="4788518" cy="0"/>
          </a:xfrm>
          <a:prstGeom prst="line">
            <a:avLst/>
          </a:prstGeom>
          <a:ln cap="flat" w="28575">
            <a:solidFill>
              <a:srgbClr val="C5AEDC"/>
            </a:solidFill>
            <a:prstDash val="solid"/>
            <a:headEnd type="none" len="sm" w="sm"/>
            <a:tailEnd type="none" len="sm" w="sm"/>
          </a:ln>
        </p:spPr>
      </p:sp>
      <p:pic>
        <p:nvPicPr>
          <p:cNvPr name="Picture 6" id="6"/>
          <p:cNvPicPr>
            <a:picLocks noChangeAspect="true"/>
          </p:cNvPicPr>
          <p:nvPr/>
        </p:nvPicPr>
        <p:blipFill>
          <a:blip r:embed="rId2"/>
          <a:srcRect l="0" t="0" r="0" b="0"/>
          <a:stretch>
            <a:fillRect/>
          </a:stretch>
        </p:blipFill>
        <p:spPr>
          <a:xfrm flipH="false" flipV="false" rot="0">
            <a:off x="14431745" y="323951"/>
            <a:ext cx="3299303" cy="3500586"/>
          </a:xfrm>
          <a:prstGeom prst="rect">
            <a:avLst/>
          </a:prstGeom>
        </p:spPr>
      </p:pic>
      <p:pic>
        <p:nvPicPr>
          <p:cNvPr name="Picture 7" id="7"/>
          <p:cNvPicPr>
            <a:picLocks noChangeAspect="true"/>
          </p:cNvPicPr>
          <p:nvPr/>
        </p:nvPicPr>
        <p:blipFill>
          <a:blip r:embed="rId3"/>
          <a:srcRect l="0" t="560" r="46230" b="0"/>
          <a:stretch>
            <a:fillRect/>
          </a:stretch>
        </p:blipFill>
        <p:spPr>
          <a:xfrm flipH="false" flipV="false" rot="0">
            <a:off x="686521" y="4368462"/>
            <a:ext cx="5883340" cy="5227672"/>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9305610" y="4368462"/>
            <a:ext cx="7953690" cy="5420292"/>
          </a:xfrm>
          <a:prstGeom prst="rect">
            <a:avLst/>
          </a:prstGeom>
        </p:spPr>
      </p:pic>
      <p:sp>
        <p:nvSpPr>
          <p:cNvPr name="TextBox 9" id="9"/>
          <p:cNvSpPr txBox="true"/>
          <p:nvPr/>
        </p:nvSpPr>
        <p:spPr>
          <a:xfrm rot="0">
            <a:off x="344731" y="132321"/>
            <a:ext cx="14085217" cy="3248025"/>
          </a:xfrm>
          <a:prstGeom prst="rect">
            <a:avLst/>
          </a:prstGeom>
        </p:spPr>
        <p:txBody>
          <a:bodyPr anchor="t" rtlCol="false" tIns="0" lIns="0" bIns="0" rIns="0">
            <a:spAutoFit/>
          </a:bodyPr>
          <a:lstStyle/>
          <a:p>
            <a:pPr>
              <a:lnSpc>
                <a:spcPts val="9000"/>
              </a:lnSpc>
            </a:pPr>
            <a:r>
              <a:rPr lang="en-US" sz="7500">
                <a:solidFill>
                  <a:srgbClr val="FFFFFF"/>
                </a:solidFill>
                <a:latin typeface="Paytone One"/>
              </a:rPr>
              <a:t>Question 8.</a:t>
            </a:r>
          </a:p>
          <a:p>
            <a:pPr>
              <a:lnSpc>
                <a:spcPts val="4799"/>
              </a:lnSpc>
            </a:pPr>
            <a:r>
              <a:rPr lang="en-US" sz="3999">
                <a:solidFill>
                  <a:srgbClr val="FFFFFF"/>
                </a:solidFill>
                <a:latin typeface="Paytone One"/>
              </a:rPr>
              <a:t>In which quarter of 2020, got the maximum total_sold_quantity?</a:t>
            </a:r>
          </a:p>
          <a:p>
            <a:pPr>
              <a:lnSpc>
                <a:spcPts val="2400"/>
              </a:lnSpc>
            </a:pPr>
            <a:r>
              <a:rPr lang="en-US" sz="2000">
                <a:solidFill>
                  <a:srgbClr val="FFFFFF"/>
                </a:solidFill>
                <a:latin typeface="Paytone One"/>
              </a:rPr>
              <a:t> The final output contains these fields sorted by the total_sold_quantity, ◉ Quarter ◉ total_sold_quantity</a:t>
            </a:r>
          </a:p>
          <a:p>
            <a:pPr algn="l" marL="0" indent="0" lvl="0">
              <a:lnSpc>
                <a:spcPts val="4799"/>
              </a:lnSpc>
              <a:spcBef>
                <a:spcPct val="0"/>
              </a:spcBef>
            </a:pPr>
          </a:p>
        </p:txBody>
      </p:sp>
      <p:sp>
        <p:nvSpPr>
          <p:cNvPr name="TextBox 10" id="10"/>
          <p:cNvSpPr txBox="true"/>
          <p:nvPr/>
        </p:nvSpPr>
        <p:spPr>
          <a:xfrm rot="0">
            <a:off x="6316910" y="3370821"/>
            <a:ext cx="5654181" cy="1279525"/>
          </a:xfrm>
          <a:prstGeom prst="rect">
            <a:avLst/>
          </a:prstGeom>
        </p:spPr>
        <p:txBody>
          <a:bodyPr anchor="t" rtlCol="false" tIns="0" lIns="0" bIns="0" rIns="0">
            <a:spAutoFit/>
          </a:bodyPr>
          <a:lstStyle/>
          <a:p>
            <a:pPr algn="ctr">
              <a:lnSpc>
                <a:spcPts val="2599"/>
              </a:lnSpc>
            </a:pPr>
            <a:r>
              <a:rPr lang="en-US" sz="1999">
                <a:solidFill>
                  <a:srgbClr val="000000"/>
                </a:solidFill>
                <a:latin typeface="Montserrat Bold"/>
              </a:rPr>
              <a:t>In 2020, 4th quarter got the maximum total_sold_quantity.</a:t>
            </a:r>
          </a:p>
          <a:p>
            <a:pPr algn="ctr">
              <a:lnSpc>
                <a:spcPts val="2599"/>
              </a:lnSpc>
            </a:pPr>
          </a:p>
          <a:p>
            <a:pPr algn="ctr" marL="0" indent="0" lvl="0">
              <a:lnSpc>
                <a:spcPts val="259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5E5C"/>
        </a:solidFill>
      </p:bgPr>
    </p:bg>
    <p:spTree>
      <p:nvGrpSpPr>
        <p:cNvPr id="1" name=""/>
        <p:cNvGrpSpPr/>
        <p:nvPr/>
      </p:nvGrpSpPr>
      <p:grpSpPr>
        <a:xfrm>
          <a:off x="0" y="0"/>
          <a:ext cx="0" cy="0"/>
          <a:chOff x="0" y="0"/>
          <a:chExt cx="0" cy="0"/>
        </a:xfrm>
      </p:grpSpPr>
      <p:grpSp>
        <p:nvGrpSpPr>
          <p:cNvPr name="Group 2" id="2"/>
          <p:cNvGrpSpPr/>
          <p:nvPr/>
        </p:nvGrpSpPr>
        <p:grpSpPr>
          <a:xfrm rot="-5403620">
            <a:off x="7378584" y="-8158087"/>
            <a:ext cx="3407157" cy="18937027"/>
            <a:chOff x="0" y="0"/>
            <a:chExt cx="1014141" cy="5636612"/>
          </a:xfrm>
        </p:grpSpPr>
        <p:sp>
          <p:nvSpPr>
            <p:cNvPr name="Freeform 3" id="3"/>
            <p:cNvSpPr/>
            <p:nvPr/>
          </p:nvSpPr>
          <p:spPr>
            <a:xfrm>
              <a:off x="0" y="0"/>
              <a:ext cx="1014141" cy="5636612"/>
            </a:xfrm>
            <a:custGeom>
              <a:avLst/>
              <a:gdLst/>
              <a:ahLst/>
              <a:cxnLst/>
              <a:rect r="r" b="b" t="t" l="l"/>
              <a:pathLst>
                <a:path h="5636612" w="1014141">
                  <a:moveTo>
                    <a:pt x="115885" y="0"/>
                  </a:moveTo>
                  <a:lnTo>
                    <a:pt x="898257" y="0"/>
                  </a:lnTo>
                  <a:cubicBezTo>
                    <a:pt x="962258" y="0"/>
                    <a:pt x="1014141" y="51883"/>
                    <a:pt x="1014141" y="115885"/>
                  </a:cubicBezTo>
                  <a:lnTo>
                    <a:pt x="1014141" y="5520727"/>
                  </a:lnTo>
                  <a:cubicBezTo>
                    <a:pt x="1014141" y="5551462"/>
                    <a:pt x="1001932" y="5580938"/>
                    <a:pt x="980199" y="5602670"/>
                  </a:cubicBezTo>
                  <a:cubicBezTo>
                    <a:pt x="958467" y="5624403"/>
                    <a:pt x="928991" y="5636612"/>
                    <a:pt x="898257" y="5636612"/>
                  </a:cubicBezTo>
                  <a:lnTo>
                    <a:pt x="115885" y="5636612"/>
                  </a:lnTo>
                  <a:cubicBezTo>
                    <a:pt x="85150" y="5636612"/>
                    <a:pt x="55675" y="5624403"/>
                    <a:pt x="33942" y="5602670"/>
                  </a:cubicBezTo>
                  <a:cubicBezTo>
                    <a:pt x="12209" y="5580938"/>
                    <a:pt x="0" y="5551462"/>
                    <a:pt x="0" y="5520727"/>
                  </a:cubicBezTo>
                  <a:lnTo>
                    <a:pt x="0" y="115885"/>
                  </a:lnTo>
                  <a:cubicBezTo>
                    <a:pt x="0" y="85150"/>
                    <a:pt x="12209" y="55675"/>
                    <a:pt x="33942" y="33942"/>
                  </a:cubicBezTo>
                  <a:cubicBezTo>
                    <a:pt x="55675" y="12209"/>
                    <a:pt x="85150" y="0"/>
                    <a:pt x="115885" y="0"/>
                  </a:cubicBezTo>
                  <a:close/>
                </a:path>
              </a:pathLst>
            </a:custGeom>
            <a:solidFill>
              <a:srgbClr val="FFF0C2"/>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344731" y="4359576"/>
            <a:ext cx="5205619" cy="47625"/>
            <a:chOff x="0" y="0"/>
            <a:chExt cx="1129356" cy="10332"/>
          </a:xfrm>
        </p:grpSpPr>
        <p:sp>
          <p:nvSpPr>
            <p:cNvPr name="Freeform 6" id="6"/>
            <p:cNvSpPr/>
            <p:nvPr/>
          </p:nvSpPr>
          <p:spPr>
            <a:xfrm>
              <a:off x="0" y="0"/>
              <a:ext cx="1129356" cy="10332"/>
            </a:xfrm>
            <a:custGeom>
              <a:avLst/>
              <a:gdLst/>
              <a:ahLst/>
              <a:cxnLst/>
              <a:rect r="r" b="b" t="t" l="l"/>
              <a:pathLst>
                <a:path h="10332" w="1129356">
                  <a:moveTo>
                    <a:pt x="0" y="0"/>
                  </a:moveTo>
                  <a:lnTo>
                    <a:pt x="1129356" y="0"/>
                  </a:lnTo>
                  <a:lnTo>
                    <a:pt x="1129356" y="10332"/>
                  </a:lnTo>
                  <a:lnTo>
                    <a:pt x="0" y="10332"/>
                  </a:lnTo>
                  <a:close/>
                </a:path>
              </a:pathLst>
            </a:custGeom>
            <a:solidFill>
              <a:srgbClr val="C5AEDC"/>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150"/>
                </a:lnSpc>
              </a:pPr>
            </a:p>
          </p:txBody>
        </p:sp>
      </p:grpSp>
      <p:pic>
        <p:nvPicPr>
          <p:cNvPr name="Picture 8" id="8"/>
          <p:cNvPicPr>
            <a:picLocks noChangeAspect="true"/>
          </p:cNvPicPr>
          <p:nvPr/>
        </p:nvPicPr>
        <p:blipFill>
          <a:blip r:embed="rId2"/>
          <a:srcRect l="0" t="0" r="0" b="0"/>
          <a:stretch>
            <a:fillRect/>
          </a:stretch>
        </p:blipFill>
        <p:spPr>
          <a:xfrm flipH="false" flipV="false" rot="0">
            <a:off x="15668293" y="-2605501"/>
            <a:ext cx="5239414" cy="5202043"/>
          </a:xfrm>
          <a:prstGeom prst="rect">
            <a:avLst/>
          </a:prstGeom>
        </p:spPr>
      </p:pic>
      <p:grpSp>
        <p:nvGrpSpPr>
          <p:cNvPr name="Group 9" id="9"/>
          <p:cNvGrpSpPr/>
          <p:nvPr/>
        </p:nvGrpSpPr>
        <p:grpSpPr>
          <a:xfrm rot="0">
            <a:off x="13911412" y="3211855"/>
            <a:ext cx="5205619" cy="134016"/>
            <a:chOff x="0" y="0"/>
            <a:chExt cx="1129356" cy="29075"/>
          </a:xfrm>
        </p:grpSpPr>
        <p:sp>
          <p:nvSpPr>
            <p:cNvPr name="Freeform 10" id="10"/>
            <p:cNvSpPr/>
            <p:nvPr/>
          </p:nvSpPr>
          <p:spPr>
            <a:xfrm>
              <a:off x="0" y="0"/>
              <a:ext cx="1129356" cy="29075"/>
            </a:xfrm>
            <a:custGeom>
              <a:avLst/>
              <a:gdLst/>
              <a:ahLst/>
              <a:cxnLst/>
              <a:rect r="r" b="b" t="t" l="l"/>
              <a:pathLst>
                <a:path h="29075" w="1129356">
                  <a:moveTo>
                    <a:pt x="0" y="0"/>
                  </a:moveTo>
                  <a:lnTo>
                    <a:pt x="1129356" y="0"/>
                  </a:lnTo>
                  <a:lnTo>
                    <a:pt x="1129356" y="29075"/>
                  </a:lnTo>
                  <a:lnTo>
                    <a:pt x="0" y="29075"/>
                  </a:lnTo>
                  <a:close/>
                </a:path>
              </a:pathLst>
            </a:custGeom>
            <a:solidFill>
              <a:srgbClr val="055E5C"/>
            </a:solidFill>
          </p:spPr>
        </p:sp>
        <p:sp>
          <p:nvSpPr>
            <p:cNvPr name="TextBox 11" id="11"/>
            <p:cNvSpPr txBox="true"/>
            <p:nvPr/>
          </p:nvSpPr>
          <p:spPr>
            <a:xfrm>
              <a:off x="0" y="-57150"/>
              <a:ext cx="812800" cy="869950"/>
            </a:xfrm>
            <a:prstGeom prst="rect">
              <a:avLst/>
            </a:prstGeom>
          </p:spPr>
          <p:txBody>
            <a:bodyPr anchor="ctr" rtlCol="false" tIns="50800" lIns="50800" bIns="50800" rIns="50800"/>
            <a:lstStyle/>
            <a:p>
              <a:pPr algn="ctr">
                <a:lnSpc>
                  <a:spcPts val="3150"/>
                </a:lnSpc>
              </a:pPr>
            </a:p>
          </p:txBody>
        </p:sp>
      </p:grpSp>
      <p:pic>
        <p:nvPicPr>
          <p:cNvPr name="Picture 12" id="12"/>
          <p:cNvPicPr>
            <a:picLocks noChangeAspect="true"/>
          </p:cNvPicPr>
          <p:nvPr/>
        </p:nvPicPr>
        <p:blipFill>
          <a:blip r:embed="rId2"/>
          <a:srcRect l="0" t="0" r="0" b="0"/>
          <a:stretch>
            <a:fillRect/>
          </a:stretch>
        </p:blipFill>
        <p:spPr>
          <a:xfrm flipH="false" flipV="false" rot="0">
            <a:off x="-2619707" y="7808079"/>
            <a:ext cx="5239414" cy="5202043"/>
          </a:xfrm>
          <a:prstGeom prst="rect">
            <a:avLst/>
          </a:prstGeom>
        </p:spPr>
      </p:pic>
      <p:pic>
        <p:nvPicPr>
          <p:cNvPr name="Picture 13" id="13"/>
          <p:cNvPicPr>
            <a:picLocks noChangeAspect="true"/>
          </p:cNvPicPr>
          <p:nvPr/>
        </p:nvPicPr>
        <p:blipFill>
          <a:blip r:embed="rId3"/>
          <a:srcRect l="0" t="0" r="0" b="0"/>
          <a:stretch>
            <a:fillRect/>
          </a:stretch>
        </p:blipFill>
        <p:spPr>
          <a:xfrm flipH="false" flipV="false" rot="0">
            <a:off x="0" y="5742801"/>
            <a:ext cx="1559778" cy="1597724"/>
          </a:xfrm>
          <a:prstGeom prst="rect">
            <a:avLst/>
          </a:prstGeom>
        </p:spPr>
      </p:pic>
      <p:pic>
        <p:nvPicPr>
          <p:cNvPr name="Picture 14" id="14"/>
          <p:cNvPicPr>
            <a:picLocks noChangeAspect="true"/>
          </p:cNvPicPr>
          <p:nvPr/>
        </p:nvPicPr>
        <p:blipFill>
          <a:blip r:embed="rId4"/>
          <a:srcRect l="0" t="0" r="0" b="0"/>
          <a:stretch>
            <a:fillRect/>
          </a:stretch>
        </p:blipFill>
        <p:spPr>
          <a:xfrm flipH="false" flipV="false" rot="0">
            <a:off x="822255" y="4977579"/>
            <a:ext cx="7544251" cy="3756823"/>
          </a:xfrm>
          <a:prstGeom prst="rect">
            <a:avLst/>
          </a:prstGeom>
        </p:spPr>
      </p:pic>
      <p:pic>
        <p:nvPicPr>
          <p:cNvPr name="Picture 15" id="15"/>
          <p:cNvPicPr>
            <a:picLocks noChangeAspect="true"/>
          </p:cNvPicPr>
          <p:nvPr/>
        </p:nvPicPr>
        <p:blipFill>
          <a:blip r:embed="rId5"/>
          <a:srcRect l="0" t="0" r="0" b="0"/>
          <a:stretch>
            <a:fillRect/>
          </a:stretch>
        </p:blipFill>
        <p:spPr>
          <a:xfrm flipH="false" flipV="false" rot="0">
            <a:off x="10097371" y="4383389"/>
            <a:ext cx="7628081" cy="5439056"/>
          </a:xfrm>
          <a:prstGeom prst="rect">
            <a:avLst/>
          </a:prstGeom>
        </p:spPr>
      </p:pic>
      <p:sp>
        <p:nvSpPr>
          <p:cNvPr name="TextBox 16" id="16"/>
          <p:cNvSpPr txBox="true"/>
          <p:nvPr/>
        </p:nvSpPr>
        <p:spPr>
          <a:xfrm rot="0">
            <a:off x="344731" y="132321"/>
            <a:ext cx="14085217" cy="3248025"/>
          </a:xfrm>
          <a:prstGeom prst="rect">
            <a:avLst/>
          </a:prstGeom>
        </p:spPr>
        <p:txBody>
          <a:bodyPr anchor="t" rtlCol="false" tIns="0" lIns="0" bIns="0" rIns="0">
            <a:spAutoFit/>
          </a:bodyPr>
          <a:lstStyle/>
          <a:p>
            <a:pPr>
              <a:lnSpc>
                <a:spcPts val="9000"/>
              </a:lnSpc>
            </a:pPr>
            <a:r>
              <a:rPr lang="en-US" sz="7500">
                <a:solidFill>
                  <a:srgbClr val="055E5C"/>
                </a:solidFill>
                <a:latin typeface="Paytone One"/>
              </a:rPr>
              <a:t>Question 9.</a:t>
            </a:r>
          </a:p>
          <a:p>
            <a:pPr>
              <a:lnSpc>
                <a:spcPts val="4799"/>
              </a:lnSpc>
            </a:pPr>
            <a:r>
              <a:rPr lang="en-US" sz="3999">
                <a:solidFill>
                  <a:srgbClr val="055E5C"/>
                </a:solidFill>
                <a:latin typeface="Paytone One"/>
              </a:rPr>
              <a:t>Which channel helped to bring more gross sales in the fiscal year 2021 and the percentage of contribution?</a:t>
            </a:r>
          </a:p>
          <a:p>
            <a:pPr>
              <a:lnSpc>
                <a:spcPts val="2400"/>
              </a:lnSpc>
            </a:pPr>
            <a:r>
              <a:rPr lang="en-US" sz="2000">
                <a:solidFill>
                  <a:srgbClr val="055E5C"/>
                </a:solidFill>
                <a:latin typeface="Paytone One"/>
              </a:rPr>
              <a:t> The final output contains these fields, ◉ channel ◉ gross_sales_mln ◉ percentage</a:t>
            </a:r>
          </a:p>
          <a:p>
            <a:pPr algn="l" marL="0" indent="0" lvl="0">
              <a:lnSpc>
                <a:spcPts val="4799"/>
              </a:lnSpc>
              <a:spcBef>
                <a:spcPct val="0"/>
              </a:spcBef>
            </a:pPr>
          </a:p>
        </p:txBody>
      </p:sp>
      <p:sp>
        <p:nvSpPr>
          <p:cNvPr name="TextBox 17" id="17"/>
          <p:cNvSpPr txBox="true"/>
          <p:nvPr/>
        </p:nvSpPr>
        <p:spPr>
          <a:xfrm rot="0">
            <a:off x="2135566" y="3154705"/>
            <a:ext cx="14659687" cy="1327150"/>
          </a:xfrm>
          <a:prstGeom prst="rect">
            <a:avLst/>
          </a:prstGeom>
        </p:spPr>
        <p:txBody>
          <a:bodyPr anchor="t" rtlCol="false" tIns="0" lIns="0" bIns="0" rIns="0">
            <a:spAutoFit/>
          </a:bodyPr>
          <a:lstStyle/>
          <a:p>
            <a:pPr algn="ctr">
              <a:lnSpc>
                <a:spcPts val="2600"/>
              </a:lnSpc>
            </a:pPr>
            <a:r>
              <a:rPr lang="en-US" sz="2000">
                <a:solidFill>
                  <a:srgbClr val="FFFFFF"/>
                </a:solidFill>
                <a:latin typeface="Horizon"/>
              </a:rPr>
              <a:t> </a:t>
            </a:r>
            <a:r>
              <a:rPr lang="en-US" sz="2000">
                <a:solidFill>
                  <a:srgbClr val="FFFFFF"/>
                </a:solidFill>
                <a:latin typeface="Horizon"/>
              </a:rPr>
              <a:t>The Retailer Channel helped in in bringing the maximum gross sale in the year 2021</a:t>
            </a:r>
          </a:p>
          <a:p>
            <a:pPr algn="ctr">
              <a:lnSpc>
                <a:spcPts val="2600"/>
              </a:lnSpc>
            </a:pPr>
          </a:p>
          <a:p>
            <a:pPr algn="ctr" marL="0" indent="0" lvl="0">
              <a:lnSpc>
                <a:spcPts val="2600"/>
              </a:lnSpc>
              <a:spcBef>
                <a:spcPct val="0"/>
              </a:spcBef>
            </a:pPr>
          </a:p>
        </p:txBody>
      </p:sp>
      <p:sp>
        <p:nvSpPr>
          <p:cNvPr name="AutoShape 18" id="18"/>
          <p:cNvSpPr/>
          <p:nvPr/>
        </p:nvSpPr>
        <p:spPr>
          <a:xfrm rot="-5383122">
            <a:off x="6642275" y="6707138"/>
            <a:ext cx="4827922" cy="0"/>
          </a:xfrm>
          <a:prstGeom prst="line">
            <a:avLst/>
          </a:prstGeom>
          <a:ln cap="flat" w="28575">
            <a:solidFill>
              <a:srgbClr val="C5AEDC"/>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0C2"/>
        </a:solidFill>
      </p:bgPr>
    </p:bg>
    <p:spTree>
      <p:nvGrpSpPr>
        <p:cNvPr id="1" name=""/>
        <p:cNvGrpSpPr/>
        <p:nvPr/>
      </p:nvGrpSpPr>
      <p:grpSpPr>
        <a:xfrm>
          <a:off x="0" y="0"/>
          <a:ext cx="0" cy="0"/>
          <a:chOff x="0" y="0"/>
          <a:chExt cx="0" cy="0"/>
        </a:xfrm>
      </p:grpSpPr>
      <p:grpSp>
        <p:nvGrpSpPr>
          <p:cNvPr name="Group 2" id="2"/>
          <p:cNvGrpSpPr/>
          <p:nvPr/>
        </p:nvGrpSpPr>
        <p:grpSpPr>
          <a:xfrm rot="0">
            <a:off x="0" y="-93360"/>
            <a:ext cx="18288000" cy="3192692"/>
            <a:chOff x="0" y="0"/>
            <a:chExt cx="4816593" cy="840874"/>
          </a:xfrm>
        </p:grpSpPr>
        <p:sp>
          <p:nvSpPr>
            <p:cNvPr name="Freeform 3" id="3"/>
            <p:cNvSpPr/>
            <p:nvPr/>
          </p:nvSpPr>
          <p:spPr>
            <a:xfrm>
              <a:off x="0" y="0"/>
              <a:ext cx="4816592" cy="840874"/>
            </a:xfrm>
            <a:custGeom>
              <a:avLst/>
              <a:gdLst/>
              <a:ahLst/>
              <a:cxnLst/>
              <a:rect r="r" b="b" t="t" l="l"/>
              <a:pathLst>
                <a:path h="840874" w="4816592">
                  <a:moveTo>
                    <a:pt x="0" y="0"/>
                  </a:moveTo>
                  <a:lnTo>
                    <a:pt x="4816592" y="0"/>
                  </a:lnTo>
                  <a:lnTo>
                    <a:pt x="4816592" y="840874"/>
                  </a:lnTo>
                  <a:lnTo>
                    <a:pt x="0" y="840874"/>
                  </a:lnTo>
                  <a:close/>
                </a:path>
              </a:pathLst>
            </a:custGeom>
            <a:solidFill>
              <a:srgbClr val="055E5C"/>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150"/>
                </a:lnSpc>
              </a:pPr>
            </a:p>
          </p:txBody>
        </p:sp>
      </p:grpSp>
      <p:pic>
        <p:nvPicPr>
          <p:cNvPr name="Picture 5" id="5"/>
          <p:cNvPicPr>
            <a:picLocks noChangeAspect="true"/>
          </p:cNvPicPr>
          <p:nvPr/>
        </p:nvPicPr>
        <p:blipFill>
          <a:blip r:embed="rId2"/>
          <a:srcRect l="0" t="0" r="0" b="0"/>
          <a:stretch>
            <a:fillRect/>
          </a:stretch>
        </p:blipFill>
        <p:spPr>
          <a:xfrm flipH="false" flipV="false" rot="0">
            <a:off x="14431745" y="323951"/>
            <a:ext cx="3299303" cy="3500586"/>
          </a:xfrm>
          <a:prstGeom prst="rect">
            <a:avLst/>
          </a:prstGeom>
        </p:spPr>
      </p:pic>
      <p:pic>
        <p:nvPicPr>
          <p:cNvPr name="Picture 6" id="6"/>
          <p:cNvPicPr>
            <a:picLocks noChangeAspect="true"/>
          </p:cNvPicPr>
          <p:nvPr/>
        </p:nvPicPr>
        <p:blipFill>
          <a:blip r:embed="rId3"/>
          <a:srcRect l="0" t="0" r="9295" b="22365"/>
          <a:stretch>
            <a:fillRect/>
          </a:stretch>
        </p:blipFill>
        <p:spPr>
          <a:xfrm flipH="false" flipV="false" rot="0">
            <a:off x="6816703" y="3640019"/>
            <a:ext cx="10914345" cy="6297331"/>
          </a:xfrm>
          <a:prstGeom prst="rect">
            <a:avLst/>
          </a:prstGeom>
        </p:spPr>
      </p:pic>
      <p:sp>
        <p:nvSpPr>
          <p:cNvPr name="TextBox 7" id="7"/>
          <p:cNvSpPr txBox="true"/>
          <p:nvPr/>
        </p:nvSpPr>
        <p:spPr>
          <a:xfrm rot="0">
            <a:off x="344731" y="132321"/>
            <a:ext cx="14085217" cy="3248025"/>
          </a:xfrm>
          <a:prstGeom prst="rect">
            <a:avLst/>
          </a:prstGeom>
        </p:spPr>
        <p:txBody>
          <a:bodyPr anchor="t" rtlCol="false" tIns="0" lIns="0" bIns="0" rIns="0">
            <a:spAutoFit/>
          </a:bodyPr>
          <a:lstStyle/>
          <a:p>
            <a:pPr>
              <a:lnSpc>
                <a:spcPts val="9000"/>
              </a:lnSpc>
            </a:pPr>
            <a:r>
              <a:rPr lang="en-US" sz="7500">
                <a:solidFill>
                  <a:srgbClr val="FFF0C2"/>
                </a:solidFill>
                <a:latin typeface="Paytone One"/>
              </a:rPr>
              <a:t>Question 10.</a:t>
            </a:r>
          </a:p>
          <a:p>
            <a:pPr>
              <a:lnSpc>
                <a:spcPts val="4799"/>
              </a:lnSpc>
            </a:pPr>
            <a:r>
              <a:rPr lang="en-US" sz="3999">
                <a:solidFill>
                  <a:srgbClr val="FFF0C2"/>
                </a:solidFill>
                <a:latin typeface="Paytone One"/>
              </a:rPr>
              <a:t>Get the Top 3 products in each division that have a high total_sold_quantity in the fiscal_year 2021?</a:t>
            </a:r>
          </a:p>
          <a:p>
            <a:pPr>
              <a:lnSpc>
                <a:spcPts val="2400"/>
              </a:lnSpc>
            </a:pPr>
            <a:r>
              <a:rPr lang="en-US" sz="2000">
                <a:solidFill>
                  <a:srgbClr val="FFF0C2"/>
                </a:solidFill>
                <a:latin typeface="Paytone One"/>
              </a:rPr>
              <a:t>The final output contains these fields, ◉ division ◉ product_code </a:t>
            </a:r>
          </a:p>
          <a:p>
            <a:pPr algn="l" marL="0" indent="0" lvl="0">
              <a:lnSpc>
                <a:spcPts val="4799"/>
              </a:lnSpc>
              <a:spcBef>
                <a:spcPct val="0"/>
              </a:spcBef>
            </a:pPr>
          </a:p>
        </p:txBody>
      </p:sp>
      <p:sp>
        <p:nvSpPr>
          <p:cNvPr name="TextBox 8" id="8"/>
          <p:cNvSpPr txBox="true"/>
          <p:nvPr/>
        </p:nvSpPr>
        <p:spPr>
          <a:xfrm rot="0">
            <a:off x="344731" y="5800439"/>
            <a:ext cx="5994811" cy="1625600"/>
          </a:xfrm>
          <a:prstGeom prst="rect">
            <a:avLst/>
          </a:prstGeom>
        </p:spPr>
        <p:txBody>
          <a:bodyPr anchor="t" rtlCol="false" tIns="0" lIns="0" bIns="0" rIns="0">
            <a:spAutoFit/>
          </a:bodyPr>
          <a:lstStyle/>
          <a:p>
            <a:pPr algn="ctr">
              <a:lnSpc>
                <a:spcPts val="3249"/>
              </a:lnSpc>
            </a:pPr>
            <a:r>
              <a:rPr lang="en-US" sz="2499">
                <a:solidFill>
                  <a:srgbClr val="000000"/>
                </a:solidFill>
                <a:latin typeface="Montserrat Bold"/>
              </a:rPr>
              <a:t>Top 3 products in each division that have a high total_sold_quantity in the fiscal_year 2021.</a:t>
            </a:r>
          </a:p>
          <a:p>
            <a:pPr algn="ctr" marL="0" indent="0" lvl="0">
              <a:lnSpc>
                <a:spcPts val="3249"/>
              </a:lnSpc>
              <a:spcBef>
                <a:spcPct val="0"/>
              </a:spcBef>
            </a:pPr>
          </a:p>
        </p:txBody>
      </p:sp>
      <p:pic>
        <p:nvPicPr>
          <p:cNvPr name="Picture 9" id="9"/>
          <p:cNvPicPr>
            <a:picLocks noChangeAspect="true"/>
          </p:cNvPicPr>
          <p:nvPr/>
        </p:nvPicPr>
        <p:blipFill>
          <a:blip r:embed="rId4"/>
          <a:srcRect l="0" t="0" r="0" b="0"/>
          <a:stretch>
            <a:fillRect/>
          </a:stretch>
        </p:blipFill>
        <p:spPr>
          <a:xfrm flipH="false" flipV="false" rot="0">
            <a:off x="-2274976" y="7170408"/>
            <a:ext cx="5239414" cy="5202043"/>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5E5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620733" y="-2625082"/>
            <a:ext cx="8643806" cy="858215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6122373" y="-793582"/>
            <a:ext cx="3602576" cy="3602576"/>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2990177" y="6757690"/>
            <a:ext cx="6264393" cy="4181482"/>
          </a:xfrm>
          <a:prstGeom prst="rect">
            <a:avLst/>
          </a:prstGeom>
        </p:spPr>
      </p:pic>
      <p:sp>
        <p:nvSpPr>
          <p:cNvPr name="TextBox 5" id="5"/>
          <p:cNvSpPr txBox="true"/>
          <p:nvPr/>
        </p:nvSpPr>
        <p:spPr>
          <a:xfrm rot="0">
            <a:off x="4032761" y="5313065"/>
            <a:ext cx="10222477" cy="2851150"/>
          </a:xfrm>
          <a:prstGeom prst="rect">
            <a:avLst/>
          </a:prstGeom>
        </p:spPr>
        <p:txBody>
          <a:bodyPr anchor="t" rtlCol="false" tIns="0" lIns="0" bIns="0" rIns="0">
            <a:spAutoFit/>
          </a:bodyPr>
          <a:lstStyle/>
          <a:p>
            <a:pPr algn="ctr">
              <a:lnSpc>
                <a:spcPts val="4550"/>
              </a:lnSpc>
            </a:pPr>
            <a:r>
              <a:rPr lang="en-US" sz="3500">
                <a:solidFill>
                  <a:srgbClr val="FFFFFF"/>
                </a:solidFill>
                <a:latin typeface="Montserrat Bold"/>
              </a:rPr>
              <a:t>I would like to extend my warm regards to the entire team of codebasics, especially Mr. Dhawal Patel for giving their valuable assistance and tutorials which led to the completion of the project. </a:t>
            </a:r>
          </a:p>
        </p:txBody>
      </p:sp>
      <p:sp>
        <p:nvSpPr>
          <p:cNvPr name="TextBox 6" id="6"/>
          <p:cNvSpPr txBox="true"/>
          <p:nvPr/>
        </p:nvSpPr>
        <p:spPr>
          <a:xfrm rot="0">
            <a:off x="1013094" y="1656469"/>
            <a:ext cx="15109279" cy="2295525"/>
          </a:xfrm>
          <a:prstGeom prst="rect">
            <a:avLst/>
          </a:prstGeom>
        </p:spPr>
        <p:txBody>
          <a:bodyPr anchor="t" rtlCol="false" tIns="0" lIns="0" bIns="0" rIns="0">
            <a:spAutoFit/>
          </a:bodyPr>
          <a:lstStyle/>
          <a:p>
            <a:pPr algn="ctr">
              <a:lnSpc>
                <a:spcPts val="18000"/>
              </a:lnSpc>
            </a:pPr>
            <a:r>
              <a:rPr lang="en-US" sz="15000">
                <a:solidFill>
                  <a:srgbClr val="FFFFFF"/>
                </a:solidFill>
                <a:latin typeface="Paytone One"/>
              </a:rPr>
              <a:t>Thank you!</a:t>
            </a:r>
          </a:p>
        </p:txBody>
      </p:sp>
      <p:pic>
        <p:nvPicPr>
          <p:cNvPr name="Picture 7" id="7"/>
          <p:cNvPicPr>
            <a:picLocks noChangeAspect="true"/>
          </p:cNvPicPr>
          <p:nvPr/>
        </p:nvPicPr>
        <p:blipFill>
          <a:blip r:embed="rId4"/>
          <a:srcRect l="16270" t="0" r="0" b="0"/>
          <a:stretch>
            <a:fillRect/>
          </a:stretch>
        </p:blipFill>
        <p:spPr>
          <a:xfrm flipH="false" flipV="false" rot="0">
            <a:off x="-1629920" y="6757690"/>
            <a:ext cx="5843307" cy="4658324"/>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3360"/>
            <a:ext cx="18288000" cy="3192692"/>
            <a:chOff x="0" y="0"/>
            <a:chExt cx="4816593" cy="840874"/>
          </a:xfrm>
        </p:grpSpPr>
        <p:sp>
          <p:nvSpPr>
            <p:cNvPr name="Freeform 3" id="3"/>
            <p:cNvSpPr/>
            <p:nvPr/>
          </p:nvSpPr>
          <p:spPr>
            <a:xfrm>
              <a:off x="0" y="0"/>
              <a:ext cx="4816592" cy="840874"/>
            </a:xfrm>
            <a:custGeom>
              <a:avLst/>
              <a:gdLst/>
              <a:ahLst/>
              <a:cxnLst/>
              <a:rect r="r" b="b" t="t" l="l"/>
              <a:pathLst>
                <a:path h="840874" w="4816592">
                  <a:moveTo>
                    <a:pt x="0" y="0"/>
                  </a:moveTo>
                  <a:lnTo>
                    <a:pt x="4816592" y="0"/>
                  </a:lnTo>
                  <a:lnTo>
                    <a:pt x="4816592" y="840874"/>
                  </a:lnTo>
                  <a:lnTo>
                    <a:pt x="0" y="840874"/>
                  </a:lnTo>
                  <a:close/>
                </a:path>
              </a:pathLst>
            </a:custGeom>
            <a:solidFill>
              <a:srgbClr val="055E5C"/>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150"/>
                </a:lnSpc>
              </a:pPr>
            </a:p>
          </p:txBody>
        </p:sp>
      </p:grpSp>
      <p:sp>
        <p:nvSpPr>
          <p:cNvPr name="AutoShape 5" id="5"/>
          <p:cNvSpPr/>
          <p:nvPr/>
        </p:nvSpPr>
        <p:spPr>
          <a:xfrm rot="-5400000">
            <a:off x="2534606" y="6443315"/>
            <a:ext cx="4788518" cy="0"/>
          </a:xfrm>
          <a:prstGeom prst="line">
            <a:avLst/>
          </a:prstGeom>
          <a:ln cap="flat" w="28575">
            <a:solidFill>
              <a:srgbClr val="C5AEDC"/>
            </a:solidFill>
            <a:prstDash val="solid"/>
            <a:headEnd type="none" len="sm" w="sm"/>
            <a:tailEnd type="none" len="sm" w="sm"/>
          </a:ln>
        </p:spPr>
      </p:sp>
      <p:pic>
        <p:nvPicPr>
          <p:cNvPr name="Picture 6" id="6"/>
          <p:cNvPicPr>
            <a:picLocks noChangeAspect="true"/>
          </p:cNvPicPr>
          <p:nvPr/>
        </p:nvPicPr>
        <p:blipFill>
          <a:blip r:embed="rId2"/>
          <a:srcRect l="0" t="0" r="0" b="0"/>
          <a:stretch>
            <a:fillRect/>
          </a:stretch>
        </p:blipFill>
        <p:spPr>
          <a:xfrm flipH="false" flipV="false" rot="0">
            <a:off x="14431745" y="323951"/>
            <a:ext cx="3299303" cy="3500586"/>
          </a:xfrm>
          <a:prstGeom prst="rect">
            <a:avLst/>
          </a:prstGeom>
        </p:spPr>
      </p:pic>
      <p:pic>
        <p:nvPicPr>
          <p:cNvPr name="Picture 7" id="7"/>
          <p:cNvPicPr>
            <a:picLocks noChangeAspect="true"/>
          </p:cNvPicPr>
          <p:nvPr/>
        </p:nvPicPr>
        <p:blipFill>
          <a:blip r:embed="rId3"/>
          <a:srcRect l="7910" t="7405" r="5979" b="3734"/>
          <a:stretch>
            <a:fillRect/>
          </a:stretch>
        </p:blipFill>
        <p:spPr>
          <a:xfrm flipH="false" flipV="false" rot="0">
            <a:off x="344731" y="4063344"/>
            <a:ext cx="3929309" cy="4911636"/>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5543148" y="3980421"/>
            <a:ext cx="12187900" cy="5077481"/>
          </a:xfrm>
          <a:prstGeom prst="rect">
            <a:avLst/>
          </a:prstGeom>
        </p:spPr>
      </p:pic>
      <p:sp>
        <p:nvSpPr>
          <p:cNvPr name="TextBox 9" id="9"/>
          <p:cNvSpPr txBox="true"/>
          <p:nvPr/>
        </p:nvSpPr>
        <p:spPr>
          <a:xfrm rot="0">
            <a:off x="346528" y="323951"/>
            <a:ext cx="14085217" cy="2943225"/>
          </a:xfrm>
          <a:prstGeom prst="rect">
            <a:avLst/>
          </a:prstGeom>
        </p:spPr>
        <p:txBody>
          <a:bodyPr anchor="t" rtlCol="false" tIns="0" lIns="0" bIns="0" rIns="0">
            <a:spAutoFit/>
          </a:bodyPr>
          <a:lstStyle/>
          <a:p>
            <a:pPr>
              <a:lnSpc>
                <a:spcPts val="9000"/>
              </a:lnSpc>
            </a:pPr>
            <a:r>
              <a:rPr lang="en-US" sz="7500">
                <a:solidFill>
                  <a:srgbClr val="FFFFFF"/>
                </a:solidFill>
                <a:latin typeface="Paytone One"/>
              </a:rPr>
              <a:t>Question 1.</a:t>
            </a:r>
          </a:p>
          <a:p>
            <a:pPr>
              <a:lnSpc>
                <a:spcPts val="4799"/>
              </a:lnSpc>
            </a:pPr>
            <a:r>
              <a:rPr lang="en-US" sz="3999">
                <a:solidFill>
                  <a:srgbClr val="FFFFFF"/>
                </a:solidFill>
                <a:latin typeface="Paytone One"/>
              </a:rPr>
              <a:t>Provide the list of markets in which customer "Atliq Exclusive" operates its business in the APAC region. </a:t>
            </a:r>
          </a:p>
          <a:p>
            <a:pPr algn="l" marL="0" indent="0" lvl="0">
              <a:lnSpc>
                <a:spcPts val="4799"/>
              </a:lnSpc>
              <a:spcBef>
                <a:spcPct val="0"/>
              </a:spcBef>
            </a:pPr>
          </a:p>
        </p:txBody>
      </p:sp>
      <p:sp>
        <p:nvSpPr>
          <p:cNvPr name="TextBox 10" id="10"/>
          <p:cNvSpPr txBox="true"/>
          <p:nvPr/>
        </p:nvSpPr>
        <p:spPr>
          <a:xfrm rot="0">
            <a:off x="344731" y="3339444"/>
            <a:ext cx="14904428" cy="723900"/>
          </a:xfrm>
          <a:prstGeom prst="rect">
            <a:avLst/>
          </a:prstGeom>
        </p:spPr>
        <p:txBody>
          <a:bodyPr anchor="t" rtlCol="false" tIns="0" lIns="0" bIns="0" rIns="0">
            <a:spAutoFit/>
          </a:bodyPr>
          <a:lstStyle/>
          <a:p>
            <a:pPr>
              <a:lnSpc>
                <a:spcPts val="3249"/>
              </a:lnSpc>
            </a:pPr>
            <a:r>
              <a:rPr lang="en-US" sz="2499">
                <a:solidFill>
                  <a:srgbClr val="000000"/>
                </a:solidFill>
                <a:latin typeface="Montserrat Bold"/>
              </a:rPr>
              <a:t>Atliq Exclusive operates its business in the APAC region in these following countries. </a:t>
            </a:r>
          </a:p>
          <a:p>
            <a:pPr algn="l" marL="0" indent="0" lvl="0">
              <a:lnSpc>
                <a:spcPts val="2599"/>
              </a:lnSpc>
              <a:spcBef>
                <a:spcPct val="0"/>
              </a:spcBef>
            </a:pPr>
          </a:p>
        </p:txBody>
      </p:sp>
      <p:sp>
        <p:nvSpPr>
          <p:cNvPr name="TextBox 11" id="11"/>
          <p:cNvSpPr txBox="true"/>
          <p:nvPr/>
        </p:nvSpPr>
        <p:spPr>
          <a:xfrm rot="0">
            <a:off x="344731" y="9444554"/>
            <a:ext cx="18288000" cy="631825"/>
          </a:xfrm>
          <a:prstGeom prst="rect">
            <a:avLst/>
          </a:prstGeom>
        </p:spPr>
        <p:txBody>
          <a:bodyPr anchor="t" rtlCol="false" tIns="0" lIns="0" bIns="0" rIns="0">
            <a:spAutoFit/>
          </a:bodyPr>
          <a:lstStyle/>
          <a:p>
            <a:pPr marL="431799" indent="-215899" lvl="1">
              <a:lnSpc>
                <a:spcPts val="2599"/>
              </a:lnSpc>
              <a:buFont typeface="Arial"/>
              <a:buChar char="•"/>
            </a:pPr>
            <a:r>
              <a:rPr lang="en-US" sz="1999">
                <a:solidFill>
                  <a:srgbClr val="000000"/>
                </a:solidFill>
                <a:latin typeface="Montserrat Bold"/>
              </a:rPr>
              <a:t>India has the maximum Gross_sales.</a:t>
            </a:r>
          </a:p>
          <a:p>
            <a:pPr algn="l" marL="431799" indent="-215899" lvl="1">
              <a:lnSpc>
                <a:spcPts val="2599"/>
              </a:lnSpc>
              <a:buFont typeface="Arial"/>
              <a:buChar char="•"/>
            </a:pPr>
            <a:r>
              <a:rPr lang="en-US" sz="1999">
                <a:solidFill>
                  <a:srgbClr val="000000"/>
                </a:solidFill>
                <a:latin typeface="Montserrat Bold"/>
              </a:rPr>
              <a:t>However, the demand is growing the maximum in NewZealand by almost 251.11%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3360"/>
            <a:ext cx="18288000" cy="3192692"/>
            <a:chOff x="0" y="0"/>
            <a:chExt cx="4816593" cy="840874"/>
          </a:xfrm>
        </p:grpSpPr>
        <p:sp>
          <p:nvSpPr>
            <p:cNvPr name="Freeform 3" id="3"/>
            <p:cNvSpPr/>
            <p:nvPr/>
          </p:nvSpPr>
          <p:spPr>
            <a:xfrm>
              <a:off x="0" y="0"/>
              <a:ext cx="4816592" cy="840874"/>
            </a:xfrm>
            <a:custGeom>
              <a:avLst/>
              <a:gdLst/>
              <a:ahLst/>
              <a:cxnLst/>
              <a:rect r="r" b="b" t="t" l="l"/>
              <a:pathLst>
                <a:path h="840874" w="4816592">
                  <a:moveTo>
                    <a:pt x="0" y="0"/>
                  </a:moveTo>
                  <a:lnTo>
                    <a:pt x="4816592" y="0"/>
                  </a:lnTo>
                  <a:lnTo>
                    <a:pt x="4816592" y="840874"/>
                  </a:lnTo>
                  <a:lnTo>
                    <a:pt x="0" y="840874"/>
                  </a:lnTo>
                  <a:close/>
                </a:path>
              </a:pathLst>
            </a:custGeom>
            <a:solidFill>
              <a:srgbClr val="055E5C"/>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150"/>
                </a:lnSpc>
              </a:pPr>
            </a:p>
          </p:txBody>
        </p:sp>
      </p:grpSp>
      <p:sp>
        <p:nvSpPr>
          <p:cNvPr name="AutoShape 5" id="5"/>
          <p:cNvSpPr/>
          <p:nvPr/>
        </p:nvSpPr>
        <p:spPr>
          <a:xfrm rot="-5400000">
            <a:off x="5007367" y="7064321"/>
            <a:ext cx="4788518" cy="0"/>
          </a:xfrm>
          <a:prstGeom prst="line">
            <a:avLst/>
          </a:prstGeom>
          <a:ln cap="flat" w="28575">
            <a:solidFill>
              <a:srgbClr val="C5AEDC"/>
            </a:solidFill>
            <a:prstDash val="solid"/>
            <a:headEnd type="none" len="sm" w="sm"/>
            <a:tailEnd type="none" len="sm" w="sm"/>
          </a:ln>
        </p:spPr>
      </p:sp>
      <p:pic>
        <p:nvPicPr>
          <p:cNvPr name="Picture 6" id="6"/>
          <p:cNvPicPr>
            <a:picLocks noChangeAspect="true"/>
          </p:cNvPicPr>
          <p:nvPr/>
        </p:nvPicPr>
        <p:blipFill>
          <a:blip r:embed="rId2"/>
          <a:srcRect l="0" t="0" r="0" b="3795"/>
          <a:stretch>
            <a:fillRect/>
          </a:stretch>
        </p:blipFill>
        <p:spPr>
          <a:xfrm flipH="false" flipV="false" rot="0">
            <a:off x="7906727" y="6111054"/>
            <a:ext cx="9824321" cy="1935108"/>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746888" y="5096509"/>
            <a:ext cx="6088001" cy="4376358"/>
          </a:xfrm>
          <a:prstGeom prst="rect">
            <a:avLst/>
          </a:prstGeom>
        </p:spPr>
      </p:pic>
      <p:sp>
        <p:nvSpPr>
          <p:cNvPr name="TextBox 8" id="8"/>
          <p:cNvSpPr txBox="true"/>
          <p:nvPr/>
        </p:nvSpPr>
        <p:spPr>
          <a:xfrm rot="0">
            <a:off x="344731" y="132321"/>
            <a:ext cx="14085217" cy="3248025"/>
          </a:xfrm>
          <a:prstGeom prst="rect">
            <a:avLst/>
          </a:prstGeom>
        </p:spPr>
        <p:txBody>
          <a:bodyPr anchor="t" rtlCol="false" tIns="0" lIns="0" bIns="0" rIns="0">
            <a:spAutoFit/>
          </a:bodyPr>
          <a:lstStyle/>
          <a:p>
            <a:pPr>
              <a:lnSpc>
                <a:spcPts val="9000"/>
              </a:lnSpc>
            </a:pPr>
            <a:r>
              <a:rPr lang="en-US" sz="7500">
                <a:solidFill>
                  <a:srgbClr val="FFFFFF"/>
                </a:solidFill>
                <a:latin typeface="Paytone One"/>
              </a:rPr>
              <a:t>Question 2.</a:t>
            </a:r>
          </a:p>
          <a:p>
            <a:pPr>
              <a:lnSpc>
                <a:spcPts val="4799"/>
              </a:lnSpc>
            </a:pPr>
            <a:r>
              <a:rPr lang="en-US" sz="3999">
                <a:solidFill>
                  <a:srgbClr val="FFFFFF"/>
                </a:solidFill>
                <a:latin typeface="Paytone One"/>
              </a:rPr>
              <a:t>What is the percentage of unique product increase in 2021 vs. 2020? </a:t>
            </a:r>
          </a:p>
          <a:p>
            <a:pPr>
              <a:lnSpc>
                <a:spcPts val="2400"/>
              </a:lnSpc>
            </a:pPr>
            <a:r>
              <a:rPr lang="en-US" sz="2000">
                <a:solidFill>
                  <a:srgbClr val="FFFFFF"/>
                </a:solidFill>
                <a:latin typeface="Paytone One"/>
              </a:rPr>
              <a:t>The final output contains these fields, ◉ unique_products_2020 ◉ unique_products_2021 ◉ percentage_chg </a:t>
            </a:r>
          </a:p>
          <a:p>
            <a:pPr algn="l" marL="0" indent="0" lvl="0">
              <a:lnSpc>
                <a:spcPts val="4799"/>
              </a:lnSpc>
              <a:spcBef>
                <a:spcPct val="0"/>
              </a:spcBef>
            </a:pPr>
          </a:p>
        </p:txBody>
      </p:sp>
      <p:sp>
        <p:nvSpPr>
          <p:cNvPr name="TextBox 9" id="9"/>
          <p:cNvSpPr txBox="true"/>
          <p:nvPr/>
        </p:nvSpPr>
        <p:spPr>
          <a:xfrm rot="0">
            <a:off x="963798" y="3755828"/>
            <a:ext cx="5654181" cy="955675"/>
          </a:xfrm>
          <a:prstGeom prst="rect">
            <a:avLst/>
          </a:prstGeom>
        </p:spPr>
        <p:txBody>
          <a:bodyPr anchor="t" rtlCol="false" tIns="0" lIns="0" bIns="0" rIns="0">
            <a:spAutoFit/>
          </a:bodyPr>
          <a:lstStyle/>
          <a:p>
            <a:pPr algn="ctr">
              <a:lnSpc>
                <a:spcPts val="2599"/>
              </a:lnSpc>
            </a:pPr>
            <a:r>
              <a:rPr lang="en-US" sz="1999">
                <a:solidFill>
                  <a:srgbClr val="000000"/>
                </a:solidFill>
                <a:latin typeface="Montserrat Bold"/>
              </a:rPr>
              <a:t>Report of all the unique product counts for each segment </a:t>
            </a:r>
          </a:p>
          <a:p>
            <a:pPr algn="ctr" marL="0" indent="0" lvl="0">
              <a:lnSpc>
                <a:spcPts val="2599"/>
              </a:lnSpc>
              <a:spcBef>
                <a:spcPct val="0"/>
              </a:spcBef>
            </a:pPr>
          </a:p>
        </p:txBody>
      </p:sp>
      <p:sp>
        <p:nvSpPr>
          <p:cNvPr name="TextBox 10" id="10"/>
          <p:cNvSpPr txBox="true"/>
          <p:nvPr/>
        </p:nvSpPr>
        <p:spPr>
          <a:xfrm rot="0">
            <a:off x="9092780" y="4511675"/>
            <a:ext cx="7452214" cy="631825"/>
          </a:xfrm>
          <a:prstGeom prst="rect">
            <a:avLst/>
          </a:prstGeom>
        </p:spPr>
        <p:txBody>
          <a:bodyPr anchor="t" rtlCol="false" tIns="0" lIns="0" bIns="0" rIns="0">
            <a:spAutoFit/>
          </a:bodyPr>
          <a:lstStyle/>
          <a:p>
            <a:pPr>
              <a:lnSpc>
                <a:spcPts val="2599"/>
              </a:lnSpc>
            </a:pPr>
            <a:r>
              <a:rPr lang="en-US" sz="1999">
                <a:solidFill>
                  <a:srgbClr val="000000"/>
                </a:solidFill>
                <a:latin typeface="Montserrat Bold"/>
              </a:rPr>
              <a:t>percentage of unique product increase in 2021 vs. 2020</a:t>
            </a:r>
          </a:p>
          <a:p>
            <a:pPr algn="l" marL="0" indent="0" lvl="0">
              <a:lnSpc>
                <a:spcPts val="2599"/>
              </a:lnSpc>
              <a:spcBef>
                <a:spcPct val="0"/>
              </a:spcBef>
            </a:pPr>
          </a:p>
        </p:txBody>
      </p:sp>
      <p:pic>
        <p:nvPicPr>
          <p:cNvPr name="Picture 11" id="11"/>
          <p:cNvPicPr>
            <a:picLocks noChangeAspect="true"/>
          </p:cNvPicPr>
          <p:nvPr/>
        </p:nvPicPr>
        <p:blipFill>
          <a:blip r:embed="rId4"/>
          <a:srcRect l="0" t="0" r="0" b="0"/>
          <a:stretch>
            <a:fillRect/>
          </a:stretch>
        </p:blipFill>
        <p:spPr>
          <a:xfrm flipH="false" flipV="false" rot="0">
            <a:off x="14780092" y="742607"/>
            <a:ext cx="2950956" cy="3022746"/>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3360"/>
            <a:ext cx="18288000" cy="2787906"/>
            <a:chOff x="0" y="0"/>
            <a:chExt cx="4816593" cy="734263"/>
          </a:xfrm>
        </p:grpSpPr>
        <p:sp>
          <p:nvSpPr>
            <p:cNvPr name="Freeform 3" id="3"/>
            <p:cNvSpPr/>
            <p:nvPr/>
          </p:nvSpPr>
          <p:spPr>
            <a:xfrm>
              <a:off x="0" y="0"/>
              <a:ext cx="4816592" cy="734263"/>
            </a:xfrm>
            <a:custGeom>
              <a:avLst/>
              <a:gdLst/>
              <a:ahLst/>
              <a:cxnLst/>
              <a:rect r="r" b="b" t="t" l="l"/>
              <a:pathLst>
                <a:path h="734263" w="4816592">
                  <a:moveTo>
                    <a:pt x="0" y="0"/>
                  </a:moveTo>
                  <a:lnTo>
                    <a:pt x="4816592" y="0"/>
                  </a:lnTo>
                  <a:lnTo>
                    <a:pt x="4816592" y="734263"/>
                  </a:lnTo>
                  <a:lnTo>
                    <a:pt x="0" y="734263"/>
                  </a:lnTo>
                  <a:close/>
                </a:path>
              </a:pathLst>
            </a:custGeom>
            <a:solidFill>
              <a:srgbClr val="055E5C"/>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150"/>
                </a:lnSpc>
              </a:pPr>
            </a:p>
          </p:txBody>
        </p:sp>
      </p:grpSp>
      <p:pic>
        <p:nvPicPr>
          <p:cNvPr name="Picture 5" id="5"/>
          <p:cNvPicPr>
            <a:picLocks noChangeAspect="true"/>
          </p:cNvPicPr>
          <p:nvPr/>
        </p:nvPicPr>
        <p:blipFill>
          <a:blip r:embed="rId2"/>
          <a:srcRect l="0" t="0" r="0" b="0"/>
          <a:stretch>
            <a:fillRect/>
          </a:stretch>
        </p:blipFill>
        <p:spPr>
          <a:xfrm flipH="false" flipV="false" rot="0">
            <a:off x="2358902" y="2694546"/>
            <a:ext cx="13113003" cy="7321353"/>
          </a:xfrm>
          <a:prstGeom prst="rect">
            <a:avLst/>
          </a:prstGeom>
        </p:spPr>
      </p:pic>
      <p:sp>
        <p:nvSpPr>
          <p:cNvPr name="TextBox 6" id="6"/>
          <p:cNvSpPr txBox="true"/>
          <p:nvPr/>
        </p:nvSpPr>
        <p:spPr>
          <a:xfrm rot="0">
            <a:off x="508452" y="0"/>
            <a:ext cx="16486461" cy="2428875"/>
          </a:xfrm>
          <a:prstGeom prst="rect">
            <a:avLst/>
          </a:prstGeom>
        </p:spPr>
        <p:txBody>
          <a:bodyPr anchor="t" rtlCol="false" tIns="0" lIns="0" bIns="0" rIns="0">
            <a:spAutoFit/>
          </a:bodyPr>
          <a:lstStyle/>
          <a:p>
            <a:pPr>
              <a:lnSpc>
                <a:spcPts val="8399"/>
              </a:lnSpc>
            </a:pPr>
            <a:r>
              <a:rPr lang="en-US" sz="6999">
                <a:solidFill>
                  <a:srgbClr val="FFFFFF"/>
                </a:solidFill>
                <a:latin typeface="Paytone One"/>
              </a:rPr>
              <a:t>Question 3.</a:t>
            </a:r>
          </a:p>
          <a:p>
            <a:pPr>
              <a:lnSpc>
                <a:spcPts val="4200"/>
              </a:lnSpc>
            </a:pPr>
            <a:r>
              <a:rPr lang="en-US" sz="3500">
                <a:solidFill>
                  <a:srgbClr val="FFFFFF"/>
                </a:solidFill>
                <a:latin typeface="Paytone One"/>
              </a:rPr>
              <a:t>Provide a report with all the unique product counts for each segment and sort them in descending order of product counts. </a:t>
            </a:r>
          </a:p>
          <a:p>
            <a:pPr algn="l" marL="0" indent="0" lvl="0">
              <a:lnSpc>
                <a:spcPts val="2400"/>
              </a:lnSpc>
              <a:spcBef>
                <a:spcPct val="0"/>
              </a:spcBef>
            </a:pPr>
            <a:r>
              <a:rPr lang="en-US" sz="2000">
                <a:solidFill>
                  <a:srgbClr val="FFFFFF"/>
                </a:solidFill>
                <a:latin typeface="Paytone One"/>
              </a:rPr>
              <a:t>The final output contains 2 fields, ◉ segment ◉ product_count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3360"/>
            <a:ext cx="18288000" cy="3192692"/>
            <a:chOff x="0" y="0"/>
            <a:chExt cx="4816593" cy="840874"/>
          </a:xfrm>
        </p:grpSpPr>
        <p:sp>
          <p:nvSpPr>
            <p:cNvPr name="Freeform 3" id="3"/>
            <p:cNvSpPr/>
            <p:nvPr/>
          </p:nvSpPr>
          <p:spPr>
            <a:xfrm>
              <a:off x="0" y="0"/>
              <a:ext cx="4816592" cy="840874"/>
            </a:xfrm>
            <a:custGeom>
              <a:avLst/>
              <a:gdLst/>
              <a:ahLst/>
              <a:cxnLst/>
              <a:rect r="r" b="b" t="t" l="l"/>
              <a:pathLst>
                <a:path h="840874" w="4816592">
                  <a:moveTo>
                    <a:pt x="0" y="0"/>
                  </a:moveTo>
                  <a:lnTo>
                    <a:pt x="4816592" y="0"/>
                  </a:lnTo>
                  <a:lnTo>
                    <a:pt x="4816592" y="840874"/>
                  </a:lnTo>
                  <a:lnTo>
                    <a:pt x="0" y="840874"/>
                  </a:lnTo>
                  <a:close/>
                </a:path>
              </a:pathLst>
            </a:custGeom>
            <a:solidFill>
              <a:srgbClr val="055E5C"/>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150"/>
                </a:lnSpc>
              </a:pPr>
            </a:p>
          </p:txBody>
        </p:sp>
      </p:grpSp>
      <p:sp>
        <p:nvSpPr>
          <p:cNvPr name="AutoShape 5" id="5"/>
          <p:cNvSpPr/>
          <p:nvPr/>
        </p:nvSpPr>
        <p:spPr>
          <a:xfrm rot="-5400000">
            <a:off x="6289850" y="6901171"/>
            <a:ext cx="4788518" cy="0"/>
          </a:xfrm>
          <a:prstGeom prst="line">
            <a:avLst/>
          </a:prstGeom>
          <a:ln cap="flat" w="28575">
            <a:solidFill>
              <a:srgbClr val="C5AEDC"/>
            </a:solidFill>
            <a:prstDash val="solid"/>
            <a:headEnd type="none" len="sm" w="sm"/>
            <a:tailEnd type="none" len="sm" w="sm"/>
          </a:ln>
        </p:spPr>
      </p:sp>
      <p:pic>
        <p:nvPicPr>
          <p:cNvPr name="Picture 6" id="6"/>
          <p:cNvPicPr>
            <a:picLocks noChangeAspect="true"/>
          </p:cNvPicPr>
          <p:nvPr/>
        </p:nvPicPr>
        <p:blipFill>
          <a:blip r:embed="rId2"/>
          <a:srcRect l="0" t="0" r="0" b="0"/>
          <a:stretch>
            <a:fillRect/>
          </a:stretch>
        </p:blipFill>
        <p:spPr>
          <a:xfrm flipH="false" flipV="false" rot="0">
            <a:off x="398491" y="4711503"/>
            <a:ext cx="7880806" cy="4819257"/>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9144000" y="4032142"/>
            <a:ext cx="8638625" cy="6177979"/>
          </a:xfrm>
          <a:prstGeom prst="rect">
            <a:avLst/>
          </a:prstGeom>
        </p:spPr>
      </p:pic>
      <p:sp>
        <p:nvSpPr>
          <p:cNvPr name="TextBox 8" id="8"/>
          <p:cNvSpPr txBox="true"/>
          <p:nvPr/>
        </p:nvSpPr>
        <p:spPr>
          <a:xfrm rot="0">
            <a:off x="344731" y="132321"/>
            <a:ext cx="14085217" cy="2647950"/>
          </a:xfrm>
          <a:prstGeom prst="rect">
            <a:avLst/>
          </a:prstGeom>
        </p:spPr>
        <p:txBody>
          <a:bodyPr anchor="t" rtlCol="false" tIns="0" lIns="0" bIns="0" rIns="0">
            <a:spAutoFit/>
          </a:bodyPr>
          <a:lstStyle/>
          <a:p>
            <a:pPr>
              <a:lnSpc>
                <a:spcPts val="9000"/>
              </a:lnSpc>
            </a:pPr>
            <a:r>
              <a:rPr lang="en-US" sz="7500">
                <a:solidFill>
                  <a:srgbClr val="FFFFFF"/>
                </a:solidFill>
                <a:latin typeface="Paytone One"/>
              </a:rPr>
              <a:t>Question 4.</a:t>
            </a:r>
          </a:p>
          <a:p>
            <a:pPr>
              <a:lnSpc>
                <a:spcPts val="4799"/>
              </a:lnSpc>
            </a:pPr>
            <a:r>
              <a:rPr lang="en-US" sz="3999">
                <a:solidFill>
                  <a:srgbClr val="FFFFFF"/>
                </a:solidFill>
                <a:latin typeface="Paytone One"/>
              </a:rPr>
              <a:t>Follow-up: Which segment had the most increase in unique products in 2021 vs 2020?</a:t>
            </a:r>
          </a:p>
          <a:p>
            <a:pPr algn="l" marL="0" indent="0" lvl="0">
              <a:lnSpc>
                <a:spcPts val="2400"/>
              </a:lnSpc>
              <a:spcBef>
                <a:spcPct val="0"/>
              </a:spcBef>
            </a:pPr>
            <a:r>
              <a:rPr lang="en-US" sz="2000">
                <a:solidFill>
                  <a:srgbClr val="FFFFFF"/>
                </a:solidFill>
                <a:latin typeface="Paytone One"/>
              </a:rPr>
              <a:t>The final output contains these fields,◉ segment ◉ product_count_2020 ◉ product_count_2021 ◉ difference  </a:t>
            </a:r>
          </a:p>
        </p:txBody>
      </p:sp>
      <p:pic>
        <p:nvPicPr>
          <p:cNvPr name="Picture 9" id="9"/>
          <p:cNvPicPr>
            <a:picLocks noChangeAspect="true"/>
          </p:cNvPicPr>
          <p:nvPr/>
        </p:nvPicPr>
        <p:blipFill>
          <a:blip r:embed="rId4"/>
          <a:srcRect l="0" t="0" r="0" b="0"/>
          <a:stretch>
            <a:fillRect/>
          </a:stretch>
        </p:blipFill>
        <p:spPr>
          <a:xfrm flipH="false" flipV="false" rot="0">
            <a:off x="14072912" y="-963616"/>
            <a:ext cx="4092136" cy="4062949"/>
          </a:xfrm>
          <a:prstGeom prst="rect">
            <a:avLst/>
          </a:prstGeom>
        </p:spPr>
      </p:pic>
      <p:sp>
        <p:nvSpPr>
          <p:cNvPr name="TextBox 10" id="10"/>
          <p:cNvSpPr txBox="true"/>
          <p:nvPr/>
        </p:nvSpPr>
        <p:spPr>
          <a:xfrm rot="0">
            <a:off x="1511804" y="3755828"/>
            <a:ext cx="5654181" cy="955675"/>
          </a:xfrm>
          <a:prstGeom prst="rect">
            <a:avLst/>
          </a:prstGeom>
        </p:spPr>
        <p:txBody>
          <a:bodyPr anchor="t" rtlCol="false" tIns="0" lIns="0" bIns="0" rIns="0">
            <a:spAutoFit/>
          </a:bodyPr>
          <a:lstStyle/>
          <a:p>
            <a:pPr algn="ctr">
              <a:lnSpc>
                <a:spcPts val="2599"/>
              </a:lnSpc>
            </a:pPr>
            <a:r>
              <a:rPr lang="en-US" sz="1999">
                <a:solidFill>
                  <a:srgbClr val="000000"/>
                </a:solidFill>
                <a:latin typeface="Montserrat Bold"/>
              </a:rPr>
              <a:t>Segment’s product count increase from 2020 to 2021</a:t>
            </a:r>
          </a:p>
          <a:p>
            <a:pPr algn="ctr" marL="0" indent="0" lvl="0">
              <a:lnSpc>
                <a:spcPts val="2599"/>
              </a:lnSpc>
              <a:spcBef>
                <a:spcPct val="0"/>
              </a:spcBef>
            </a:pPr>
          </a:p>
        </p:txBody>
      </p:sp>
      <p:sp>
        <p:nvSpPr>
          <p:cNvPr name="TextBox 11" id="11"/>
          <p:cNvSpPr txBox="true"/>
          <p:nvPr/>
        </p:nvSpPr>
        <p:spPr>
          <a:xfrm rot="0">
            <a:off x="9501153" y="3282753"/>
            <a:ext cx="7924319" cy="955675"/>
          </a:xfrm>
          <a:prstGeom prst="rect">
            <a:avLst/>
          </a:prstGeom>
        </p:spPr>
        <p:txBody>
          <a:bodyPr anchor="t" rtlCol="false" tIns="0" lIns="0" bIns="0" rIns="0">
            <a:spAutoFit/>
          </a:bodyPr>
          <a:lstStyle/>
          <a:p>
            <a:pPr algn="ctr">
              <a:lnSpc>
                <a:spcPts val="2599"/>
              </a:lnSpc>
            </a:pPr>
            <a:r>
              <a:rPr lang="en-US" sz="1999">
                <a:solidFill>
                  <a:srgbClr val="000000"/>
                </a:solidFill>
                <a:latin typeface="Montserrat Bold"/>
              </a:rPr>
              <a:t>Accessories had the most increase in unique products from 2020 to 2021</a:t>
            </a:r>
          </a:p>
          <a:p>
            <a:pPr algn="ctr" marL="0" indent="0" lvl="0">
              <a:lnSpc>
                <a:spcPts val="259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5E5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147620" y="4516022"/>
            <a:ext cx="12540768" cy="531884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031311" y="7054808"/>
            <a:ext cx="7249229" cy="7127222"/>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3635070" y="8091709"/>
            <a:ext cx="4106634" cy="174316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5135797" y="526904"/>
            <a:ext cx="1814638" cy="1858784"/>
          </a:xfrm>
          <a:prstGeom prst="rect">
            <a:avLst/>
          </a:prstGeom>
        </p:spPr>
      </p:pic>
      <p:sp>
        <p:nvSpPr>
          <p:cNvPr name="TextBox 6" id="6"/>
          <p:cNvSpPr txBox="true"/>
          <p:nvPr/>
        </p:nvSpPr>
        <p:spPr>
          <a:xfrm rot="0">
            <a:off x="344731" y="132321"/>
            <a:ext cx="14085217" cy="2647950"/>
          </a:xfrm>
          <a:prstGeom prst="rect">
            <a:avLst/>
          </a:prstGeom>
        </p:spPr>
        <p:txBody>
          <a:bodyPr anchor="t" rtlCol="false" tIns="0" lIns="0" bIns="0" rIns="0">
            <a:spAutoFit/>
          </a:bodyPr>
          <a:lstStyle/>
          <a:p>
            <a:pPr>
              <a:lnSpc>
                <a:spcPts val="9000"/>
              </a:lnSpc>
            </a:pPr>
            <a:r>
              <a:rPr lang="en-US" sz="7500">
                <a:solidFill>
                  <a:srgbClr val="FFFFFF"/>
                </a:solidFill>
                <a:latin typeface="Paytone One"/>
              </a:rPr>
              <a:t>Question 5.</a:t>
            </a:r>
          </a:p>
          <a:p>
            <a:pPr>
              <a:lnSpc>
                <a:spcPts val="4799"/>
              </a:lnSpc>
            </a:pPr>
            <a:r>
              <a:rPr lang="en-US" sz="3999">
                <a:solidFill>
                  <a:srgbClr val="FFFFFF"/>
                </a:solidFill>
                <a:latin typeface="Paytone One"/>
              </a:rPr>
              <a:t>Get the products that have the highest and lowest manufacturing costs. </a:t>
            </a:r>
          </a:p>
          <a:p>
            <a:pPr algn="l" marL="0" indent="0" lvl="0">
              <a:lnSpc>
                <a:spcPts val="2400"/>
              </a:lnSpc>
              <a:spcBef>
                <a:spcPct val="0"/>
              </a:spcBef>
            </a:pPr>
            <a:r>
              <a:rPr lang="en-US" sz="2000">
                <a:solidFill>
                  <a:srgbClr val="FFFFFF"/>
                </a:solidFill>
                <a:latin typeface="Paytone One"/>
              </a:rPr>
              <a:t>The final output should contain these fields,  ◉ product_code  ◉ product  ◉ manufacturing_cost</a:t>
            </a:r>
          </a:p>
        </p:txBody>
      </p:sp>
      <p:sp>
        <p:nvSpPr>
          <p:cNvPr name="TextBox 7" id="7"/>
          <p:cNvSpPr txBox="true"/>
          <p:nvPr/>
        </p:nvSpPr>
        <p:spPr>
          <a:xfrm rot="0">
            <a:off x="2088160" y="3120165"/>
            <a:ext cx="14659687" cy="1019175"/>
          </a:xfrm>
          <a:prstGeom prst="rect">
            <a:avLst/>
          </a:prstGeom>
        </p:spPr>
        <p:txBody>
          <a:bodyPr anchor="t" rtlCol="false" tIns="0" lIns="0" bIns="0" rIns="0">
            <a:spAutoFit/>
          </a:bodyPr>
          <a:lstStyle/>
          <a:p>
            <a:pPr algn="ctr" marL="0" indent="0" lvl="0">
              <a:lnSpc>
                <a:spcPts val="3900"/>
              </a:lnSpc>
              <a:spcBef>
                <a:spcPct val="0"/>
              </a:spcBef>
            </a:pPr>
            <a:r>
              <a:rPr lang="en-US" sz="3000">
                <a:solidFill>
                  <a:srgbClr val="FFFFFF"/>
                </a:solidFill>
                <a:latin typeface="Horizon"/>
              </a:rPr>
              <a:t> </a:t>
            </a:r>
            <a:r>
              <a:rPr lang="en-US" sz="3000">
                <a:solidFill>
                  <a:srgbClr val="FFFFFF"/>
                </a:solidFill>
                <a:latin typeface="Horizon"/>
              </a:rPr>
              <a:t>Products that have the highest and lowest manufacturing costs.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5E5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031311" y="7054808"/>
            <a:ext cx="7249229" cy="712722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3635070" y="8091709"/>
            <a:ext cx="4106634" cy="174316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5135797" y="526904"/>
            <a:ext cx="1814638" cy="1858784"/>
          </a:xfrm>
          <a:prstGeom prst="rect">
            <a:avLst/>
          </a:prstGeom>
        </p:spPr>
      </p:pic>
      <p:pic>
        <p:nvPicPr>
          <p:cNvPr name="Picture 5" id="5"/>
          <p:cNvPicPr>
            <a:picLocks noChangeAspect="true"/>
          </p:cNvPicPr>
          <p:nvPr/>
        </p:nvPicPr>
        <p:blipFill>
          <a:blip r:embed="rId5"/>
          <a:srcRect l="1485" t="866" r="24775" b="1054"/>
          <a:stretch>
            <a:fillRect/>
          </a:stretch>
        </p:blipFill>
        <p:spPr>
          <a:xfrm flipH="false" flipV="false" rot="0">
            <a:off x="505775" y="2170407"/>
            <a:ext cx="7567364" cy="7087893"/>
          </a:xfrm>
          <a:prstGeom prst="rect">
            <a:avLst/>
          </a:prstGeom>
        </p:spPr>
      </p:pic>
      <p:pic>
        <p:nvPicPr>
          <p:cNvPr name="Picture 6" id="6"/>
          <p:cNvPicPr>
            <a:picLocks noChangeAspect="true"/>
          </p:cNvPicPr>
          <p:nvPr/>
        </p:nvPicPr>
        <p:blipFill>
          <a:blip r:embed="rId6"/>
          <a:srcRect l="32892" t="0" r="0" b="0"/>
          <a:stretch>
            <a:fillRect/>
          </a:stretch>
        </p:blipFill>
        <p:spPr>
          <a:xfrm flipH="false" flipV="false" rot="0">
            <a:off x="8458200" y="2170407"/>
            <a:ext cx="8801100" cy="7087893"/>
          </a:xfrm>
          <a:prstGeom prst="rect">
            <a:avLst/>
          </a:prstGeom>
        </p:spPr>
      </p:pic>
      <p:sp>
        <p:nvSpPr>
          <p:cNvPr name="TextBox 7" id="7"/>
          <p:cNvSpPr txBox="true"/>
          <p:nvPr/>
        </p:nvSpPr>
        <p:spPr>
          <a:xfrm rot="0">
            <a:off x="344731" y="132321"/>
            <a:ext cx="14085217" cy="1743075"/>
          </a:xfrm>
          <a:prstGeom prst="rect">
            <a:avLst/>
          </a:prstGeom>
        </p:spPr>
        <p:txBody>
          <a:bodyPr anchor="t" rtlCol="false" tIns="0" lIns="0" bIns="0" rIns="0">
            <a:spAutoFit/>
          </a:bodyPr>
          <a:lstStyle/>
          <a:p>
            <a:pPr>
              <a:lnSpc>
                <a:spcPts val="9000"/>
              </a:lnSpc>
            </a:pPr>
            <a:r>
              <a:rPr lang="en-US" sz="7500">
                <a:solidFill>
                  <a:srgbClr val="FFFFFF"/>
                </a:solidFill>
                <a:latin typeface="Paytone One"/>
              </a:rPr>
              <a:t>Question 5. (Contd.)</a:t>
            </a:r>
          </a:p>
          <a:p>
            <a:pPr algn="l" marL="0" indent="0" lvl="0">
              <a:lnSpc>
                <a:spcPts val="479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3360"/>
            <a:ext cx="18288000" cy="2909387"/>
            <a:chOff x="0" y="0"/>
            <a:chExt cx="4816593" cy="766258"/>
          </a:xfrm>
        </p:grpSpPr>
        <p:sp>
          <p:nvSpPr>
            <p:cNvPr name="Freeform 3" id="3"/>
            <p:cNvSpPr/>
            <p:nvPr/>
          </p:nvSpPr>
          <p:spPr>
            <a:xfrm>
              <a:off x="0" y="0"/>
              <a:ext cx="4816592" cy="766258"/>
            </a:xfrm>
            <a:custGeom>
              <a:avLst/>
              <a:gdLst/>
              <a:ahLst/>
              <a:cxnLst/>
              <a:rect r="r" b="b" t="t" l="l"/>
              <a:pathLst>
                <a:path h="766258" w="4816592">
                  <a:moveTo>
                    <a:pt x="0" y="0"/>
                  </a:moveTo>
                  <a:lnTo>
                    <a:pt x="4816592" y="0"/>
                  </a:lnTo>
                  <a:lnTo>
                    <a:pt x="4816592" y="766258"/>
                  </a:lnTo>
                  <a:lnTo>
                    <a:pt x="0" y="766258"/>
                  </a:lnTo>
                  <a:close/>
                </a:path>
              </a:pathLst>
            </a:custGeom>
            <a:solidFill>
              <a:srgbClr val="055E5C"/>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150"/>
                </a:lnSpc>
              </a:pPr>
            </a:p>
          </p:txBody>
        </p:sp>
      </p:grpSp>
      <p:sp>
        <p:nvSpPr>
          <p:cNvPr name="AutoShape 5" id="5"/>
          <p:cNvSpPr/>
          <p:nvPr/>
        </p:nvSpPr>
        <p:spPr>
          <a:xfrm rot="-5400000">
            <a:off x="7092606" y="6901171"/>
            <a:ext cx="4788518" cy="0"/>
          </a:xfrm>
          <a:prstGeom prst="line">
            <a:avLst/>
          </a:prstGeom>
          <a:ln cap="flat" w="28575">
            <a:solidFill>
              <a:srgbClr val="C5AEDC"/>
            </a:solidFill>
            <a:prstDash val="solid"/>
            <a:headEnd type="none" len="sm" w="sm"/>
            <a:tailEnd type="none" len="sm" w="sm"/>
          </a:ln>
        </p:spPr>
      </p:sp>
      <p:pic>
        <p:nvPicPr>
          <p:cNvPr name="Picture 6" id="6"/>
          <p:cNvPicPr>
            <a:picLocks noChangeAspect="true"/>
          </p:cNvPicPr>
          <p:nvPr/>
        </p:nvPicPr>
        <p:blipFill>
          <a:blip r:embed="rId2"/>
          <a:srcRect l="0" t="0" r="0" b="0"/>
          <a:stretch>
            <a:fillRect/>
          </a:stretch>
        </p:blipFill>
        <p:spPr>
          <a:xfrm flipH="false" flipV="false" rot="0">
            <a:off x="10084727" y="3988325"/>
            <a:ext cx="7848579" cy="5854268"/>
          </a:xfrm>
          <a:prstGeom prst="rect">
            <a:avLst/>
          </a:prstGeom>
        </p:spPr>
      </p:pic>
      <p:sp>
        <p:nvSpPr>
          <p:cNvPr name="TextBox 7" id="7"/>
          <p:cNvSpPr txBox="true"/>
          <p:nvPr/>
        </p:nvSpPr>
        <p:spPr>
          <a:xfrm rot="0">
            <a:off x="344731" y="132321"/>
            <a:ext cx="17782875" cy="2476500"/>
          </a:xfrm>
          <a:prstGeom prst="rect">
            <a:avLst/>
          </a:prstGeom>
        </p:spPr>
        <p:txBody>
          <a:bodyPr anchor="t" rtlCol="false" tIns="0" lIns="0" bIns="0" rIns="0">
            <a:spAutoFit/>
          </a:bodyPr>
          <a:lstStyle/>
          <a:p>
            <a:pPr>
              <a:lnSpc>
                <a:spcPts val="9000"/>
              </a:lnSpc>
            </a:pPr>
            <a:r>
              <a:rPr lang="en-US" sz="7500">
                <a:solidFill>
                  <a:srgbClr val="FFFFFF"/>
                </a:solidFill>
                <a:latin typeface="Paytone One"/>
              </a:rPr>
              <a:t>Question 6.</a:t>
            </a:r>
          </a:p>
          <a:p>
            <a:pPr>
              <a:lnSpc>
                <a:spcPts val="4079"/>
              </a:lnSpc>
            </a:pPr>
            <a:r>
              <a:rPr lang="en-US" sz="3399">
                <a:solidFill>
                  <a:srgbClr val="FFFFFF"/>
                </a:solidFill>
                <a:latin typeface="Paytone One"/>
              </a:rPr>
              <a:t>Generate a report which contains the top 5 customers who received an average high pre_invoice_discount_pct for the fiscal year 2021 and in the Indian market. </a:t>
            </a:r>
          </a:p>
          <a:p>
            <a:pPr algn="l" marL="0" indent="0" lvl="0">
              <a:lnSpc>
                <a:spcPts val="2400"/>
              </a:lnSpc>
              <a:spcBef>
                <a:spcPct val="0"/>
              </a:spcBef>
            </a:pPr>
            <a:r>
              <a:rPr lang="en-US" sz="2000">
                <a:solidFill>
                  <a:srgbClr val="FFFFFF"/>
                </a:solidFill>
                <a:latin typeface="Paytone One"/>
              </a:rPr>
              <a:t>The final output contains these fields, ◉ customer_code ◉ customer ◉ average_discount_percentage</a:t>
            </a:r>
          </a:p>
        </p:txBody>
      </p:sp>
      <p:sp>
        <p:nvSpPr>
          <p:cNvPr name="TextBox 8" id="8"/>
          <p:cNvSpPr txBox="true"/>
          <p:nvPr/>
        </p:nvSpPr>
        <p:spPr>
          <a:xfrm rot="0">
            <a:off x="1917275" y="3431978"/>
            <a:ext cx="5654181" cy="1603375"/>
          </a:xfrm>
          <a:prstGeom prst="rect">
            <a:avLst/>
          </a:prstGeom>
        </p:spPr>
        <p:txBody>
          <a:bodyPr anchor="t" rtlCol="false" tIns="0" lIns="0" bIns="0" rIns="0">
            <a:spAutoFit/>
          </a:bodyPr>
          <a:lstStyle/>
          <a:p>
            <a:pPr algn="ctr">
              <a:lnSpc>
                <a:spcPts val="2599"/>
              </a:lnSpc>
            </a:pPr>
            <a:r>
              <a:rPr lang="en-US" sz="1999">
                <a:solidFill>
                  <a:srgbClr val="000000"/>
                </a:solidFill>
                <a:latin typeface="Montserrat Bold"/>
              </a:rPr>
              <a:t>Top 5 customers who received an average high pre_invoice_discount_pct for the fiscal year 2021 and in the Indian market. </a:t>
            </a:r>
          </a:p>
          <a:p>
            <a:pPr algn="ctr">
              <a:lnSpc>
                <a:spcPts val="2599"/>
              </a:lnSpc>
            </a:pPr>
          </a:p>
          <a:p>
            <a:pPr algn="ctr" marL="0" indent="0" lvl="0">
              <a:lnSpc>
                <a:spcPts val="2599"/>
              </a:lnSpc>
              <a:spcBef>
                <a:spcPct val="0"/>
              </a:spcBef>
            </a:pPr>
          </a:p>
        </p:txBody>
      </p:sp>
      <p:sp>
        <p:nvSpPr>
          <p:cNvPr name="TextBox 9" id="9"/>
          <p:cNvSpPr txBox="true"/>
          <p:nvPr/>
        </p:nvSpPr>
        <p:spPr>
          <a:xfrm rot="0">
            <a:off x="10008987" y="3241675"/>
            <a:ext cx="7924319" cy="1279525"/>
          </a:xfrm>
          <a:prstGeom prst="rect">
            <a:avLst/>
          </a:prstGeom>
        </p:spPr>
        <p:txBody>
          <a:bodyPr anchor="t" rtlCol="false" tIns="0" lIns="0" bIns="0" rIns="0">
            <a:spAutoFit/>
          </a:bodyPr>
          <a:lstStyle/>
          <a:p>
            <a:pPr algn="ctr">
              <a:lnSpc>
                <a:spcPts val="2599"/>
              </a:lnSpc>
            </a:pPr>
            <a:r>
              <a:rPr lang="en-US" sz="1999">
                <a:solidFill>
                  <a:srgbClr val="000000"/>
                </a:solidFill>
                <a:latin typeface="Montserrat Bold"/>
              </a:rPr>
              <a:t>It can be seen that Flipkart receives the highest pre invoice discount in 2021 in the Indian Market</a:t>
            </a:r>
          </a:p>
          <a:p>
            <a:pPr algn="ctr">
              <a:lnSpc>
                <a:spcPts val="2599"/>
              </a:lnSpc>
            </a:pPr>
          </a:p>
          <a:p>
            <a:pPr algn="ctr" marL="0" indent="0" lvl="0">
              <a:lnSpc>
                <a:spcPts val="2599"/>
              </a:lnSpc>
              <a:spcBef>
                <a:spcPct val="0"/>
              </a:spcBef>
            </a:pPr>
          </a:p>
        </p:txBody>
      </p:sp>
      <p:pic>
        <p:nvPicPr>
          <p:cNvPr name="Picture 10" id="10"/>
          <p:cNvPicPr>
            <a:picLocks noChangeAspect="true"/>
          </p:cNvPicPr>
          <p:nvPr/>
        </p:nvPicPr>
        <p:blipFill>
          <a:blip r:embed="rId3"/>
          <a:srcRect l="0" t="0" r="0" b="0"/>
          <a:stretch>
            <a:fillRect/>
          </a:stretch>
        </p:blipFill>
        <p:spPr>
          <a:xfrm flipH="false" flipV="false" rot="0">
            <a:off x="-3031311" y="7054808"/>
            <a:ext cx="7249229" cy="7127222"/>
          </a:xfrm>
          <a:prstGeom prst="rect">
            <a:avLst/>
          </a:prstGeom>
        </p:spPr>
      </p:pic>
      <p:pic>
        <p:nvPicPr>
          <p:cNvPr name="Picture 11" id="11"/>
          <p:cNvPicPr>
            <a:picLocks noChangeAspect="true"/>
          </p:cNvPicPr>
          <p:nvPr/>
        </p:nvPicPr>
        <p:blipFill>
          <a:blip r:embed="rId4"/>
          <a:srcRect l="0" t="0" r="0" b="0"/>
          <a:stretch>
            <a:fillRect/>
          </a:stretch>
        </p:blipFill>
        <p:spPr>
          <a:xfrm flipH="false" flipV="false" rot="0">
            <a:off x="344731" y="5143500"/>
            <a:ext cx="8799269" cy="3759440"/>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5E5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031311" y="7054808"/>
            <a:ext cx="7249229" cy="7127222"/>
          </a:xfrm>
          <a:prstGeom prst="rect">
            <a:avLst/>
          </a:prstGeom>
        </p:spPr>
      </p:pic>
      <p:pic>
        <p:nvPicPr>
          <p:cNvPr name="Picture 3" id="3"/>
          <p:cNvPicPr>
            <a:picLocks noChangeAspect="true"/>
          </p:cNvPicPr>
          <p:nvPr/>
        </p:nvPicPr>
        <p:blipFill>
          <a:blip r:embed="rId3"/>
          <a:srcRect l="219" t="0" r="7204" b="0"/>
          <a:stretch>
            <a:fillRect/>
          </a:stretch>
        </p:blipFill>
        <p:spPr>
          <a:xfrm flipH="false" flipV="false" rot="0">
            <a:off x="9144000" y="3677160"/>
            <a:ext cx="8204494" cy="469424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5135797" y="526904"/>
            <a:ext cx="1814638" cy="1858784"/>
          </a:xfrm>
          <a:prstGeom prst="rect">
            <a:avLst/>
          </a:prstGeom>
        </p:spPr>
      </p:pic>
      <p:sp>
        <p:nvSpPr>
          <p:cNvPr name="TextBox 5" id="5"/>
          <p:cNvSpPr txBox="true"/>
          <p:nvPr/>
        </p:nvSpPr>
        <p:spPr>
          <a:xfrm rot="0">
            <a:off x="450842" y="-561"/>
            <a:ext cx="17386317" cy="2790825"/>
          </a:xfrm>
          <a:prstGeom prst="rect">
            <a:avLst/>
          </a:prstGeom>
        </p:spPr>
        <p:txBody>
          <a:bodyPr anchor="t" rtlCol="false" tIns="0" lIns="0" bIns="0" rIns="0">
            <a:spAutoFit/>
          </a:bodyPr>
          <a:lstStyle/>
          <a:p>
            <a:pPr>
              <a:lnSpc>
                <a:spcPts val="9000"/>
              </a:lnSpc>
            </a:pPr>
            <a:r>
              <a:rPr lang="en-US" sz="7500">
                <a:solidFill>
                  <a:srgbClr val="FFFFFF"/>
                </a:solidFill>
                <a:latin typeface="Paytone One"/>
              </a:rPr>
              <a:t>Question 7.</a:t>
            </a:r>
          </a:p>
          <a:p>
            <a:pPr>
              <a:lnSpc>
                <a:spcPts val="2999"/>
              </a:lnSpc>
            </a:pPr>
            <a:r>
              <a:rPr lang="en-US" sz="2499">
                <a:solidFill>
                  <a:srgbClr val="FFFFFF"/>
                </a:solidFill>
                <a:latin typeface="Paytone One"/>
              </a:rPr>
              <a:t>Get the complete report of the Gross sales amount for the customer “Atliq Exclusive” for each month. This analysis helps to get an idea of low and high-performing months and take strategic decisions. </a:t>
            </a:r>
          </a:p>
          <a:p>
            <a:pPr>
              <a:lnSpc>
                <a:spcPts val="2400"/>
              </a:lnSpc>
            </a:pPr>
            <a:r>
              <a:rPr lang="en-US" sz="2000">
                <a:solidFill>
                  <a:srgbClr val="FFFFFF"/>
                </a:solidFill>
                <a:latin typeface="Paytone One"/>
              </a:rPr>
              <a:t>The final report contains these columns: ◉ Month ◉ Year ◉ Gross sales Amount </a:t>
            </a:r>
          </a:p>
          <a:p>
            <a:pPr algn="l" marL="0" indent="0" lvl="0">
              <a:lnSpc>
                <a:spcPts val="4799"/>
              </a:lnSpc>
              <a:spcBef>
                <a:spcPct val="0"/>
              </a:spcBef>
            </a:pPr>
          </a:p>
        </p:txBody>
      </p:sp>
      <p:pic>
        <p:nvPicPr>
          <p:cNvPr name="Picture 6" id="6"/>
          <p:cNvPicPr>
            <a:picLocks noChangeAspect="true"/>
          </p:cNvPicPr>
          <p:nvPr/>
        </p:nvPicPr>
        <p:blipFill>
          <a:blip r:embed="rId5"/>
          <a:srcRect l="0" t="0" r="0" b="0"/>
          <a:stretch>
            <a:fillRect/>
          </a:stretch>
        </p:blipFill>
        <p:spPr>
          <a:xfrm flipH="false" flipV="false" rot="0">
            <a:off x="1702431" y="3110464"/>
            <a:ext cx="5030974" cy="5827635"/>
          </a:xfrm>
          <a:prstGeom prst="rect">
            <a:avLst/>
          </a:prstGeom>
        </p:spPr>
      </p:pic>
      <p:sp>
        <p:nvSpPr>
          <p:cNvPr name="TextBox 7" id="7"/>
          <p:cNvSpPr txBox="true"/>
          <p:nvPr/>
        </p:nvSpPr>
        <p:spPr>
          <a:xfrm rot="0">
            <a:off x="2135566" y="2328538"/>
            <a:ext cx="14659687" cy="1003300"/>
          </a:xfrm>
          <a:prstGeom prst="rect">
            <a:avLst/>
          </a:prstGeom>
        </p:spPr>
        <p:txBody>
          <a:bodyPr anchor="t" rtlCol="false" tIns="0" lIns="0" bIns="0" rIns="0">
            <a:spAutoFit/>
          </a:bodyPr>
          <a:lstStyle/>
          <a:p>
            <a:pPr algn="ctr">
              <a:lnSpc>
                <a:spcPts val="2600"/>
              </a:lnSpc>
            </a:pPr>
            <a:r>
              <a:rPr lang="en-US" sz="2000">
                <a:solidFill>
                  <a:srgbClr val="FFFFFF"/>
                </a:solidFill>
                <a:latin typeface="Horizon"/>
              </a:rPr>
              <a:t> </a:t>
            </a:r>
            <a:r>
              <a:rPr lang="en-US" sz="2000">
                <a:solidFill>
                  <a:srgbClr val="FFFFFF"/>
                </a:solidFill>
                <a:latin typeface="Horizon"/>
              </a:rPr>
              <a:t>Report of the Gross sales amount for the customer “Atliq Exclusive” for each month.</a:t>
            </a:r>
          </a:p>
          <a:p>
            <a:pPr algn="ctr" marL="0" indent="0" lvl="0">
              <a:lnSpc>
                <a:spcPts val="2600"/>
              </a:lnSpc>
              <a:spcBef>
                <a:spcPct val="0"/>
              </a:spcBef>
            </a:pPr>
          </a:p>
        </p:txBody>
      </p:sp>
      <p:sp>
        <p:nvSpPr>
          <p:cNvPr name="TextBox 8" id="8"/>
          <p:cNvSpPr txBox="true"/>
          <p:nvPr/>
        </p:nvSpPr>
        <p:spPr>
          <a:xfrm rot="0">
            <a:off x="1602998" y="9049407"/>
            <a:ext cx="15082004" cy="786765"/>
          </a:xfrm>
          <a:prstGeom prst="rect">
            <a:avLst/>
          </a:prstGeom>
        </p:spPr>
        <p:txBody>
          <a:bodyPr anchor="t" rtlCol="false" tIns="0" lIns="0" bIns="0" rIns="0">
            <a:spAutoFit/>
          </a:bodyPr>
          <a:lstStyle/>
          <a:p>
            <a:pPr algn="ctr">
              <a:lnSpc>
                <a:spcPts val="3150"/>
              </a:lnSpc>
              <a:spcBef>
                <a:spcPct val="0"/>
              </a:spcBef>
            </a:pPr>
            <a:r>
              <a:rPr lang="en-US" sz="2100">
                <a:solidFill>
                  <a:srgbClr val="FFFFFF"/>
                </a:solidFill>
                <a:latin typeface="Open Sauce Bold"/>
              </a:rPr>
              <a:t>Through the reports, it can be seen that in 2020, November had the highest gross_sale and March had the lowest.</a:t>
            </a:r>
          </a:p>
          <a:p>
            <a:pPr algn="ctr">
              <a:lnSpc>
                <a:spcPts val="3150"/>
              </a:lnSpc>
              <a:spcBef>
                <a:spcPct val="0"/>
              </a:spcBef>
            </a:pPr>
            <a:r>
              <a:rPr lang="en-US" sz="2100">
                <a:solidFill>
                  <a:srgbClr val="FFFFFF"/>
                </a:solidFill>
                <a:latin typeface="Open Sauce Bold"/>
              </a:rPr>
              <a:t>Whereas in 2021, January had the highest sales and August had the lowest sales.</a:t>
            </a:r>
          </a:p>
        </p:txBody>
      </p:sp>
      <p:pic>
        <p:nvPicPr>
          <p:cNvPr name="Picture 9" id="9"/>
          <p:cNvPicPr>
            <a:picLocks noChangeAspect="true"/>
          </p:cNvPicPr>
          <p:nvPr/>
        </p:nvPicPr>
        <p:blipFill>
          <a:blip r:embed="rId6"/>
          <a:srcRect l="0" t="0" r="0" b="0"/>
          <a:stretch>
            <a:fillRect/>
          </a:stretch>
        </p:blipFill>
        <p:spPr>
          <a:xfrm flipH="false" flipV="false" rot="0">
            <a:off x="16043116" y="9116082"/>
            <a:ext cx="2073380" cy="131659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DAFcQYiFO1I</dc:identifier>
  <dcterms:modified xsi:type="dcterms:W3CDTF">2011-08-01T06:04:30Z</dcterms:modified>
  <cp:revision>1</cp:revision>
  <dc:title>Copy of Green, Yellow and Purple Creative Product Roadmap Presentation</dc:title>
</cp:coreProperties>
</file>